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slideLayout" Target="../slideLayouts/slideLayout1.xml"/><Relationship Id="rId1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slideLayout" Target="../slideLayouts/slideLayout1.xml"/><Relationship Id="rId1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slideLayout" Target="../slideLayouts/slideLayout1.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slideLayout" Target="../slideLayouts/slideLayout1.xml"/><Relationship Id="rId1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slideLayout" Target="../slideLayouts/slideLayout1.xml"/><Relationship Id="rId1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slideLayout" Target="../slideLayouts/slideLayout1.xml"/><Relationship Id="rId1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slideLayout" Target="../slideLayouts/slideLayout1.xml"/><Relationship Id="rId1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slideLayout" Target="../slideLayouts/slideLayout1.xml"/><Relationship Id="rId1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slideLayout" Target="../slideLayouts/slideLayout1.xml"/><Relationship Id="rId1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slideLayout" Target="../slideLayouts/slideLayout1.xml"/><Relationship Id="rId1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image" Target="../media/image-20-13.png"/><Relationship Id="rId14" Type="http://schemas.openxmlformats.org/officeDocument/2006/relationships/image" Target="../media/image-20-14.png"/><Relationship Id="rId15" Type="http://schemas.openxmlformats.org/officeDocument/2006/relationships/slideLayout" Target="../slideLayouts/slideLayout1.xml"/><Relationship Id="rId1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slideLayout" Target="../slideLayouts/slideLayout1.xml"/><Relationship Id="rId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slideLayout" Target="../slideLayouts/slideLayout1.xml"/><Relationship Id="rId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3-10.png"/><Relationship Id="rId11" Type="http://schemas.openxmlformats.org/officeDocument/2006/relationships/image" Target="../media/image-23-11.png"/><Relationship Id="rId12" Type="http://schemas.openxmlformats.org/officeDocument/2006/relationships/image" Target="../media/image-23-12.png"/><Relationship Id="rId13" Type="http://schemas.openxmlformats.org/officeDocument/2006/relationships/slideLayout" Target="../slideLayouts/slideLayout1.xml"/><Relationship Id="rId1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4-10.png"/><Relationship Id="rId11" Type="http://schemas.openxmlformats.org/officeDocument/2006/relationships/image" Target="../media/image-24-11.png"/><Relationship Id="rId12" Type="http://schemas.openxmlformats.org/officeDocument/2006/relationships/image" Target="../media/image-24-12.png"/><Relationship Id="rId13" Type="http://schemas.openxmlformats.org/officeDocument/2006/relationships/slideLayout" Target="../slideLayouts/slideLayout1.xml"/><Relationship Id="rId1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image" Target="../media/image-25-9.png"/><Relationship Id="rId10" Type="http://schemas.openxmlformats.org/officeDocument/2006/relationships/slideLayout" Target="../slideLayouts/slideLayout1.xml"/><Relationship Id="rId11"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slideLayout" Target="../slideLayouts/slideLayout1.xml"/><Relationship Id="rId11"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image" Target="../media/image-27-7.png"/><Relationship Id="rId8" Type="http://schemas.openxmlformats.org/officeDocument/2006/relationships/image" Target="../media/image-27-8.png"/><Relationship Id="rId9" Type="http://schemas.openxmlformats.org/officeDocument/2006/relationships/image" Target="../media/image-27-9.png"/><Relationship Id="rId10" Type="http://schemas.openxmlformats.org/officeDocument/2006/relationships/image" Target="../media/image-27-10.png"/><Relationship Id="rId11" Type="http://schemas.openxmlformats.org/officeDocument/2006/relationships/image" Target="../media/image-27-11.png"/><Relationship Id="rId12" Type="http://schemas.openxmlformats.org/officeDocument/2006/relationships/image" Target="../media/image-27-12.png"/><Relationship Id="rId13" Type="http://schemas.openxmlformats.org/officeDocument/2006/relationships/slideLayout" Target="../slideLayouts/slideLayout1.xml"/><Relationship Id="rId1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png"/><Relationship Id="rId6" Type="http://schemas.openxmlformats.org/officeDocument/2006/relationships/image" Target="../media/image-28-6.png"/><Relationship Id="rId7" Type="http://schemas.openxmlformats.org/officeDocument/2006/relationships/image" Target="../media/image-28-7.png"/><Relationship Id="rId8" Type="http://schemas.openxmlformats.org/officeDocument/2006/relationships/image" Target="../media/image-28-8.png"/><Relationship Id="rId9" Type="http://schemas.openxmlformats.org/officeDocument/2006/relationships/image" Target="../media/image-28-9.png"/><Relationship Id="rId10" Type="http://schemas.openxmlformats.org/officeDocument/2006/relationships/slideLayout" Target="../slideLayouts/slideLayout1.xml"/><Relationship Id="rId11"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image" Target="../media/image-29-6.png"/><Relationship Id="rId7" Type="http://schemas.openxmlformats.org/officeDocument/2006/relationships/image" Target="../media/image-29-7.png"/><Relationship Id="rId8" Type="http://schemas.openxmlformats.org/officeDocument/2006/relationships/image" Target="../media/image-29-8.png"/><Relationship Id="rId9" Type="http://schemas.openxmlformats.org/officeDocument/2006/relationships/image" Target="../media/image-29-9.png"/><Relationship Id="rId10" Type="http://schemas.openxmlformats.org/officeDocument/2006/relationships/image" Target="../media/image-29-10.png"/><Relationship Id="rId11" Type="http://schemas.openxmlformats.org/officeDocument/2006/relationships/slideLayout" Target="../slideLayouts/slideLayout1.xml"/><Relationship Id="rId1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image" Target="../media/image-30-9.png"/><Relationship Id="rId10" Type="http://schemas.openxmlformats.org/officeDocument/2006/relationships/image" Target="../media/image-30-10.png"/><Relationship Id="rId11" Type="http://schemas.openxmlformats.org/officeDocument/2006/relationships/image" Target="../media/image-30-11.png"/><Relationship Id="rId12" Type="http://schemas.openxmlformats.org/officeDocument/2006/relationships/image" Target="../media/image-30-12.png"/><Relationship Id="rId13" Type="http://schemas.openxmlformats.org/officeDocument/2006/relationships/image" Target="../media/image-30-13.png"/><Relationship Id="rId14" Type="http://schemas.openxmlformats.org/officeDocument/2006/relationships/slideLayout" Target="../slideLayouts/slideLayout1.xml"/><Relationship Id="rId1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1-10.png"/><Relationship Id="rId11" Type="http://schemas.openxmlformats.org/officeDocument/2006/relationships/image" Target="../media/image-31-11.png"/><Relationship Id="rId12" Type="http://schemas.openxmlformats.org/officeDocument/2006/relationships/slideLayout" Target="../slideLayouts/slideLayout1.xml"/><Relationship Id="rId1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image" Target="../media/image-32-8.png"/><Relationship Id="rId9" Type="http://schemas.openxmlformats.org/officeDocument/2006/relationships/image" Target="../media/image-32-9.png"/><Relationship Id="rId10" Type="http://schemas.openxmlformats.org/officeDocument/2006/relationships/image" Target="../media/image-32-10.png"/><Relationship Id="rId11" Type="http://schemas.openxmlformats.org/officeDocument/2006/relationships/image" Target="../media/image-32-11.png"/><Relationship Id="rId12" Type="http://schemas.openxmlformats.org/officeDocument/2006/relationships/image" Target="../media/image-32-12.png"/><Relationship Id="rId13" Type="http://schemas.openxmlformats.org/officeDocument/2006/relationships/image" Target="../media/image-32-13.png"/><Relationship Id="rId14" Type="http://schemas.openxmlformats.org/officeDocument/2006/relationships/image" Target="../media/image-32-14.png"/><Relationship Id="rId15" Type="http://schemas.openxmlformats.org/officeDocument/2006/relationships/slideLayout" Target="../slideLayouts/slideLayout1.xml"/><Relationship Id="rId16"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png"/><Relationship Id="rId6" Type="http://schemas.openxmlformats.org/officeDocument/2006/relationships/image" Target="../media/image-33-6.png"/><Relationship Id="rId7" Type="http://schemas.openxmlformats.org/officeDocument/2006/relationships/image" Target="../media/image-33-7.png"/><Relationship Id="rId8" Type="http://schemas.openxmlformats.org/officeDocument/2006/relationships/image" Target="../media/image-33-8.png"/><Relationship Id="rId9" Type="http://schemas.openxmlformats.org/officeDocument/2006/relationships/image" Target="../media/image-33-9.png"/><Relationship Id="rId10" Type="http://schemas.openxmlformats.org/officeDocument/2006/relationships/image" Target="../media/image-33-10.png"/><Relationship Id="rId11" Type="http://schemas.openxmlformats.org/officeDocument/2006/relationships/image" Target="../media/image-33-11.png"/><Relationship Id="rId12" Type="http://schemas.openxmlformats.org/officeDocument/2006/relationships/image" Target="../media/image-33-12.png"/><Relationship Id="rId13" Type="http://schemas.openxmlformats.org/officeDocument/2006/relationships/image" Target="../media/image-33-13.png"/><Relationship Id="rId14" Type="http://schemas.openxmlformats.org/officeDocument/2006/relationships/image" Target="../media/image-33-14.png"/><Relationship Id="rId15" Type="http://schemas.openxmlformats.org/officeDocument/2006/relationships/slideLayout" Target="../slideLayouts/slideLayout1.xml"/><Relationship Id="rId1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image" Target="../media/image-34-5.png"/><Relationship Id="rId6" Type="http://schemas.openxmlformats.org/officeDocument/2006/relationships/image" Target="../media/image-34-6.png"/><Relationship Id="rId7" Type="http://schemas.openxmlformats.org/officeDocument/2006/relationships/image" Target="../media/image-34-7.png"/><Relationship Id="rId8" Type="http://schemas.openxmlformats.org/officeDocument/2006/relationships/image" Target="../media/image-34-8.png"/><Relationship Id="rId9" Type="http://schemas.openxmlformats.org/officeDocument/2006/relationships/image" Target="../media/image-34-9.png"/><Relationship Id="rId10" Type="http://schemas.openxmlformats.org/officeDocument/2006/relationships/image" Target="../media/image-34-10.png"/><Relationship Id="rId11" Type="http://schemas.openxmlformats.org/officeDocument/2006/relationships/image" Target="../media/image-34-11.png"/><Relationship Id="rId12" Type="http://schemas.openxmlformats.org/officeDocument/2006/relationships/image" Target="../media/image-34-12.png"/><Relationship Id="rId13" Type="http://schemas.openxmlformats.org/officeDocument/2006/relationships/image" Target="../media/image-34-13.png"/><Relationship Id="rId14" Type="http://schemas.openxmlformats.org/officeDocument/2006/relationships/image" Target="../media/image-34-14.png"/><Relationship Id="rId15" Type="http://schemas.openxmlformats.org/officeDocument/2006/relationships/slideLayout" Target="../slideLayouts/slideLayout1.xml"/><Relationship Id="rId1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image" Target="../media/image-35-5.png"/><Relationship Id="rId6" Type="http://schemas.openxmlformats.org/officeDocument/2006/relationships/image" Target="../media/image-35-6.png"/><Relationship Id="rId7" Type="http://schemas.openxmlformats.org/officeDocument/2006/relationships/image" Target="../media/image-35-7.png"/><Relationship Id="rId8" Type="http://schemas.openxmlformats.org/officeDocument/2006/relationships/image" Target="../media/image-35-8.png"/><Relationship Id="rId9" Type="http://schemas.openxmlformats.org/officeDocument/2006/relationships/image" Target="../media/image-35-9.png"/><Relationship Id="rId10" Type="http://schemas.openxmlformats.org/officeDocument/2006/relationships/image" Target="../media/image-35-10.png"/><Relationship Id="rId11" Type="http://schemas.openxmlformats.org/officeDocument/2006/relationships/image" Target="../media/image-35-11.png"/><Relationship Id="rId12" Type="http://schemas.openxmlformats.org/officeDocument/2006/relationships/slideLayout" Target="../slideLayouts/slideLayout1.xml"/><Relationship Id="rId1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image" Target="../media/image-36-8.png"/><Relationship Id="rId9" Type="http://schemas.openxmlformats.org/officeDocument/2006/relationships/image" Target="../media/image-36-9.png"/><Relationship Id="rId10" Type="http://schemas.openxmlformats.org/officeDocument/2006/relationships/image" Target="../media/image-36-10.png"/><Relationship Id="rId11" Type="http://schemas.openxmlformats.org/officeDocument/2006/relationships/image" Target="../media/image-36-11.png"/><Relationship Id="rId12" Type="http://schemas.openxmlformats.org/officeDocument/2006/relationships/slideLayout" Target="../slideLayouts/slideLayout1.xml"/><Relationship Id="rId1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image" Target="../media/image-37-6.png"/><Relationship Id="rId7" Type="http://schemas.openxmlformats.org/officeDocument/2006/relationships/image" Target="../media/image-37-7.png"/><Relationship Id="rId8" Type="http://schemas.openxmlformats.org/officeDocument/2006/relationships/image" Target="../media/image-37-8.png"/><Relationship Id="rId9" Type="http://schemas.openxmlformats.org/officeDocument/2006/relationships/image" Target="../media/image-37-9.png"/><Relationship Id="rId10" Type="http://schemas.openxmlformats.org/officeDocument/2006/relationships/image" Target="../media/image-37-10.png"/><Relationship Id="rId11" Type="http://schemas.openxmlformats.org/officeDocument/2006/relationships/image" Target="../media/image-37-11.png"/><Relationship Id="rId12" Type="http://schemas.openxmlformats.org/officeDocument/2006/relationships/slideLayout" Target="../slideLayouts/slideLayout1.xml"/><Relationship Id="rId1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image" Target="../media/image-38-8.png"/><Relationship Id="rId9" Type="http://schemas.openxmlformats.org/officeDocument/2006/relationships/image" Target="../media/image-38-9.png"/><Relationship Id="rId10" Type="http://schemas.openxmlformats.org/officeDocument/2006/relationships/image" Target="../media/image-38-10.png"/><Relationship Id="rId11" Type="http://schemas.openxmlformats.org/officeDocument/2006/relationships/image" Target="../media/image-38-11.png"/><Relationship Id="rId12" Type="http://schemas.openxmlformats.org/officeDocument/2006/relationships/slideLayout" Target="../slideLayouts/slideLayout1.xml"/><Relationship Id="rId1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image" Target="../media/image-39-9.png"/><Relationship Id="rId10" Type="http://schemas.openxmlformats.org/officeDocument/2006/relationships/image" Target="../media/image-39-10.png"/><Relationship Id="rId11" Type="http://schemas.openxmlformats.org/officeDocument/2006/relationships/image" Target="../media/image-39-11.png"/><Relationship Id="rId12" Type="http://schemas.openxmlformats.org/officeDocument/2006/relationships/image" Target="../media/image-39-12.png"/><Relationship Id="rId13" Type="http://schemas.openxmlformats.org/officeDocument/2006/relationships/slideLayout" Target="../slideLayouts/slideLayout1.xml"/><Relationship Id="rId1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image" Target="../media/image-40-9.png"/><Relationship Id="rId10" Type="http://schemas.openxmlformats.org/officeDocument/2006/relationships/image" Target="../media/image-40-10.png"/><Relationship Id="rId11" Type="http://schemas.openxmlformats.org/officeDocument/2006/relationships/image" Target="../media/image-40-11.png"/><Relationship Id="rId12" Type="http://schemas.openxmlformats.org/officeDocument/2006/relationships/image" Target="../media/image-40-12.png"/><Relationship Id="rId13" Type="http://schemas.openxmlformats.org/officeDocument/2006/relationships/slideLayout" Target="../slideLayouts/slideLayout1.xml"/><Relationship Id="rId1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image" Target="../media/image-41-6.png"/><Relationship Id="rId7" Type="http://schemas.openxmlformats.org/officeDocument/2006/relationships/image" Target="../media/image-41-7.png"/><Relationship Id="rId8" Type="http://schemas.openxmlformats.org/officeDocument/2006/relationships/image" Target="../media/image-41-8.png"/><Relationship Id="rId9" Type="http://schemas.openxmlformats.org/officeDocument/2006/relationships/image" Target="../media/image-41-9.png"/><Relationship Id="rId10" Type="http://schemas.openxmlformats.org/officeDocument/2006/relationships/image" Target="../media/image-41-10.png"/><Relationship Id="rId11" Type="http://schemas.openxmlformats.org/officeDocument/2006/relationships/image" Target="../media/image-41-11.png"/><Relationship Id="rId12" Type="http://schemas.openxmlformats.org/officeDocument/2006/relationships/slideLayout" Target="../slideLayouts/slideLayout1.xml"/><Relationship Id="rId1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image" Target="../media/image-42-5.png"/><Relationship Id="rId6" Type="http://schemas.openxmlformats.org/officeDocument/2006/relationships/image" Target="../media/image-42-6.png"/><Relationship Id="rId7" Type="http://schemas.openxmlformats.org/officeDocument/2006/relationships/image" Target="../media/image-42-7.png"/><Relationship Id="rId8" Type="http://schemas.openxmlformats.org/officeDocument/2006/relationships/image" Target="../media/image-42-8.png"/><Relationship Id="rId9" Type="http://schemas.openxmlformats.org/officeDocument/2006/relationships/image" Target="../media/image-42-9.png"/><Relationship Id="rId10" Type="http://schemas.openxmlformats.org/officeDocument/2006/relationships/image" Target="../media/image-42-10.png"/><Relationship Id="rId11" Type="http://schemas.openxmlformats.org/officeDocument/2006/relationships/image" Target="../media/image-42-11.png"/><Relationship Id="rId12" Type="http://schemas.openxmlformats.org/officeDocument/2006/relationships/image" Target="../media/image-42-12.png"/><Relationship Id="rId13" Type="http://schemas.openxmlformats.org/officeDocument/2006/relationships/slideLayout" Target="../slideLayouts/slideLayout1.xml"/><Relationship Id="rId1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image" Target="../media/image-43-4.png"/><Relationship Id="rId5" Type="http://schemas.openxmlformats.org/officeDocument/2006/relationships/image" Target="../media/image-43-5.png"/><Relationship Id="rId6" Type="http://schemas.openxmlformats.org/officeDocument/2006/relationships/image" Target="../media/image-43-6.png"/><Relationship Id="rId7" Type="http://schemas.openxmlformats.org/officeDocument/2006/relationships/image" Target="../media/image-43-7.png"/><Relationship Id="rId8" Type="http://schemas.openxmlformats.org/officeDocument/2006/relationships/image" Target="../media/image-43-8.png"/><Relationship Id="rId9" Type="http://schemas.openxmlformats.org/officeDocument/2006/relationships/image" Target="../media/image-43-9.png"/><Relationship Id="rId10" Type="http://schemas.openxmlformats.org/officeDocument/2006/relationships/image" Target="../media/image-43-10.png"/><Relationship Id="rId11" Type="http://schemas.openxmlformats.org/officeDocument/2006/relationships/image" Target="../media/image-43-11.png"/><Relationship Id="rId12" Type="http://schemas.openxmlformats.org/officeDocument/2006/relationships/image" Target="../media/image-43-12.png"/><Relationship Id="rId13" Type="http://schemas.openxmlformats.org/officeDocument/2006/relationships/image" Target="../media/image-43-13.png"/><Relationship Id="rId14" Type="http://schemas.openxmlformats.org/officeDocument/2006/relationships/slideLayout" Target="../slideLayouts/slideLayout1.xml"/><Relationship Id="rId15"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4" Type="http://schemas.openxmlformats.org/officeDocument/2006/relationships/image" Target="../media/image-44-4.png"/><Relationship Id="rId5" Type="http://schemas.openxmlformats.org/officeDocument/2006/relationships/image" Target="../media/image-44-5.png"/><Relationship Id="rId6" Type="http://schemas.openxmlformats.org/officeDocument/2006/relationships/image" Target="../media/image-44-6.png"/><Relationship Id="rId7" Type="http://schemas.openxmlformats.org/officeDocument/2006/relationships/image" Target="../media/image-44-7.png"/><Relationship Id="rId8" Type="http://schemas.openxmlformats.org/officeDocument/2006/relationships/image" Target="../media/image-44-8.png"/><Relationship Id="rId9" Type="http://schemas.openxmlformats.org/officeDocument/2006/relationships/image" Target="../media/image-44-9.png"/><Relationship Id="rId10" Type="http://schemas.openxmlformats.org/officeDocument/2006/relationships/image" Target="../media/image-44-10.png"/><Relationship Id="rId11" Type="http://schemas.openxmlformats.org/officeDocument/2006/relationships/image" Target="../media/image-44-11.png"/><Relationship Id="rId12" Type="http://schemas.openxmlformats.org/officeDocument/2006/relationships/image" Target="../media/image-44-12.png"/><Relationship Id="rId13" Type="http://schemas.openxmlformats.org/officeDocument/2006/relationships/image" Target="../media/image-44-13.png"/><Relationship Id="rId14" Type="http://schemas.openxmlformats.org/officeDocument/2006/relationships/slideLayout" Target="../slideLayouts/slideLayout1.xml"/><Relationship Id="rId15"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image" Target="../media/image-45-6.png"/><Relationship Id="rId7" Type="http://schemas.openxmlformats.org/officeDocument/2006/relationships/image" Target="../media/image-45-7.png"/><Relationship Id="rId8" Type="http://schemas.openxmlformats.org/officeDocument/2006/relationships/slideLayout" Target="../slideLayouts/slideLayout1.xml"/><Relationship Id="rId9"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slideLayout" Target="../slideLayouts/slideLayout1.xml"/><Relationship Id="rId1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slideLayout" Target="../slideLayouts/slideLayout1.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1314450" y="1237292"/>
            <a:ext cx="6515100" cy="411463"/>
          </a:xfrm>
          <a:prstGeom prst="rect">
            <a:avLst/>
          </a:prstGeom>
          <a:noFill/>
          <a:ln/>
        </p:spPr>
        <p:txBody>
          <a:bodyPr wrap="none" lIns="0" tIns="0" rIns="0" bIns="0" rtlCol="0" anchor="ctr">
            <a:spAutoFit/>
          </a:bodyPr>
          <a:lstStyle/>
          <a:p>
            <a:pPr algn="ctr" indent="0" marL="0">
              <a:buNone/>
            </a:pPr>
            <a:r>
              <a:rPr lang="en-US" sz="2700" b="1" dirty="0">
                <a:solidFill>
                  <a:srgbClr val="FFFFFF"/>
                </a:solidFill>
                <a:latin typeface="Noto Sans" pitchFamily="34" charset="0"/>
                <a:ea typeface="Noto Sans" pitchFamily="34" charset="-122"/>
                <a:cs typeface="Noto Sans" pitchFamily="34" charset="-120"/>
              </a:rPr>
              <a:t>Economic Measurement and Statistics</a:t>
            </a:r>
            <a:endParaRPr lang="en-US" sz="2700" dirty="0"/>
          </a:p>
        </p:txBody>
      </p:sp>
      <p:sp>
        <p:nvSpPr>
          <p:cNvPr id="4" name="Text 1"/>
          <p:cNvSpPr/>
          <p:nvPr/>
        </p:nvSpPr>
        <p:spPr>
          <a:xfrm>
            <a:off x="1655118" y="1791630"/>
            <a:ext cx="5833737" cy="300038"/>
          </a:xfrm>
          <a:prstGeom prst="rect">
            <a:avLst/>
          </a:prstGeom>
          <a:noFill/>
          <a:ln/>
        </p:spPr>
        <p:txBody>
          <a:bodyPr wrap="none" lIns="0" tIns="0" rIns="0" bIns="0" rtlCol="0" anchor="ctr">
            <a:spAutoFit/>
          </a:bodyPr>
          <a:lstStyle/>
          <a:p>
            <a:pPr algn="ctr" indent="0" marL="0">
              <a:buNone/>
            </a:pPr>
            <a:r>
              <a:rPr lang="en-US" sz="1575" dirty="0">
                <a:solidFill>
                  <a:srgbClr val="FFFFFF">
                    <a:alpha val="90000"/>
                  </a:srgbClr>
                </a:solidFill>
                <a:latin typeface="Noto Sans" pitchFamily="34" charset="0"/>
                <a:ea typeface="Noto Sans" pitchFamily="34" charset="-122"/>
                <a:cs typeface="Noto Sans" pitchFamily="34" charset="-120"/>
              </a:rPr>
              <a:t>Foundations, Challenges, and Innovations in the United States</a:t>
            </a:r>
            <a:endParaRPr lang="en-US" sz="1575" dirty="0"/>
          </a:p>
        </p:txBody>
      </p:sp>
      <p:pic>
        <p:nvPicPr>
          <p:cNvPr id="5" name="Image 1" descr="preencoded.png">    </p:cNvPr>
          <p:cNvPicPr>
            <a:picLocks noChangeAspect="1"/>
          </p:cNvPicPr>
          <p:nvPr/>
        </p:nvPicPr>
        <p:blipFill>
          <a:blip r:embed="rId2">
            <a:alphaModFix amt="80000"/>
          </a:blip>
          <a:stretch>
            <a:fillRect/>
          </a:stretch>
        </p:blipFill>
        <p:spPr>
          <a:xfrm>
            <a:off x="3596878" y="2663168"/>
            <a:ext cx="257175" cy="257175"/>
          </a:xfrm>
          <a:prstGeom prst="rect">
            <a:avLst/>
          </a:prstGeom>
        </p:spPr>
      </p:pic>
      <p:pic>
        <p:nvPicPr>
          <p:cNvPr id="6" name="Image 2" descr="preencoded.png">    </p:cNvPr>
          <p:cNvPicPr>
            <a:picLocks noChangeAspect="1"/>
          </p:cNvPicPr>
          <p:nvPr/>
        </p:nvPicPr>
        <p:blipFill>
          <a:blip r:embed="rId3">
            <a:alphaModFix amt="80000"/>
          </a:blip>
          <a:stretch>
            <a:fillRect/>
          </a:stretch>
        </p:blipFill>
        <p:spPr>
          <a:xfrm>
            <a:off x="4139803" y="2663168"/>
            <a:ext cx="321469" cy="257175"/>
          </a:xfrm>
          <a:prstGeom prst="rect">
            <a:avLst/>
          </a:prstGeom>
        </p:spPr>
      </p:pic>
      <p:pic>
        <p:nvPicPr>
          <p:cNvPr id="7" name="Image 3" descr="preencoded.png">    </p:cNvPr>
          <p:cNvPicPr>
            <a:picLocks noChangeAspect="1"/>
          </p:cNvPicPr>
          <p:nvPr/>
        </p:nvPicPr>
        <p:blipFill>
          <a:blip r:embed="rId4">
            <a:alphaModFix amt="80000"/>
          </a:blip>
          <a:stretch>
            <a:fillRect/>
          </a:stretch>
        </p:blipFill>
        <p:spPr>
          <a:xfrm>
            <a:off x="4747022" y="2663168"/>
            <a:ext cx="257175" cy="257175"/>
          </a:xfrm>
          <a:prstGeom prst="rect">
            <a:avLst/>
          </a:prstGeom>
        </p:spPr>
      </p:pic>
      <p:pic>
        <p:nvPicPr>
          <p:cNvPr id="8" name="Image 4" descr="preencoded.png">    </p:cNvPr>
          <p:cNvPicPr>
            <a:picLocks noChangeAspect="1"/>
          </p:cNvPicPr>
          <p:nvPr/>
        </p:nvPicPr>
        <p:blipFill>
          <a:blip r:embed="rId5">
            <a:alphaModFix amt="80000"/>
          </a:blip>
          <a:stretch>
            <a:fillRect/>
          </a:stretch>
        </p:blipFill>
        <p:spPr>
          <a:xfrm>
            <a:off x="5289947" y="2663168"/>
            <a:ext cx="257175" cy="257175"/>
          </a:xfrm>
          <a:prstGeom prst="rect">
            <a:avLst/>
          </a:prstGeom>
        </p:spPr>
      </p:pic>
      <p:sp>
        <p:nvSpPr>
          <p:cNvPr id="9" name="Text 2"/>
          <p:cNvSpPr/>
          <p:nvPr/>
        </p:nvSpPr>
        <p:spPr>
          <a:xfrm>
            <a:off x="2804368" y="3348968"/>
            <a:ext cx="3535235" cy="235744"/>
          </a:xfrm>
          <a:prstGeom prst="rect">
            <a:avLst/>
          </a:prstGeom>
          <a:noFill/>
          <a:ln/>
        </p:spPr>
        <p:txBody>
          <a:bodyPr wrap="none" lIns="0" tIns="0" rIns="0" bIns="0" rtlCol="0" anchor="ctr">
            <a:spAutoFit/>
          </a:bodyPr>
          <a:lstStyle/>
          <a:p>
            <a:pPr algn="ctr" indent="0" marL="0">
              <a:buNone/>
            </a:pPr>
            <a:r>
              <a:rPr lang="en-US" sz="1238" dirty="0">
                <a:solidFill>
                  <a:srgbClr val="FFFFFF">
                    <a:alpha val="80000"/>
                  </a:srgbClr>
                </a:solidFill>
                <a:latin typeface="Noto Sans" pitchFamily="34" charset="0"/>
                <a:ea typeface="Noto Sans" pitchFamily="34" charset="-122"/>
                <a:cs typeface="Noto Sans" pitchFamily="34" charset="-120"/>
              </a:rPr>
              <a:t>Prepared by: Economic Statistics Research Team</a:t>
            </a:r>
            <a:endParaRPr lang="en-US" sz="1238" dirty="0"/>
          </a:p>
        </p:txBody>
      </p:sp>
      <p:sp>
        <p:nvSpPr>
          <p:cNvPr id="10" name="Text 3"/>
          <p:cNvSpPr/>
          <p:nvPr/>
        </p:nvSpPr>
        <p:spPr>
          <a:xfrm>
            <a:off x="4192879" y="3691868"/>
            <a:ext cx="758242" cy="214313"/>
          </a:xfrm>
          <a:prstGeom prst="rect">
            <a:avLst/>
          </a:prstGeom>
          <a:noFill/>
          <a:ln/>
        </p:spPr>
        <p:txBody>
          <a:bodyPr wrap="none" lIns="0" tIns="0" rIns="0" bIns="0" rtlCol="0" anchor="ctr">
            <a:spAutoFit/>
          </a:bodyPr>
          <a:lstStyle/>
          <a:p>
            <a:pPr algn="ctr" indent="0" marL="0">
              <a:buNone/>
            </a:pPr>
            <a:r>
              <a:rPr lang="en-US" sz="1046" dirty="0">
                <a:solidFill>
                  <a:srgbClr val="FFFFFF">
                    <a:alpha val="70000"/>
                  </a:srgbClr>
                </a:solidFill>
                <a:latin typeface="Noto Sans" pitchFamily="34" charset="0"/>
                <a:ea typeface="Noto Sans" pitchFamily="34" charset="-122"/>
                <a:cs typeface="Noto Sans" pitchFamily="34" charset="-120"/>
              </a:rPr>
              <a:t>July 7, 2025</a:t>
            </a:r>
            <a:endParaRPr lang="en-US" sz="104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8488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Gross Domestic Product (GDP)</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25016" cy="142875"/>
          </a:xfrm>
          <a:prstGeom prst="rect">
            <a:avLst/>
          </a:prstGeom>
        </p:spPr>
      </p:pic>
      <p:sp>
        <p:nvSpPr>
          <p:cNvPr id="5" name="Text 1"/>
          <p:cNvSpPr/>
          <p:nvPr/>
        </p:nvSpPr>
        <p:spPr>
          <a:xfrm>
            <a:off x="396478" y="823317"/>
            <a:ext cx="168009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Definition and Concept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Gross Domestic Product (GDP) is the market value of all final goods and services produced within a country's borders in a specific time period, typically a quarter or year.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251666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Measures production, not sales or transactions</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260239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Focuses on final goods to avoid double-counting</a:t>
            </a:r>
            <a:endParaRPr lang="en-US" sz="837" dirty="0"/>
          </a:p>
        </p:txBody>
      </p:sp>
      <p:pic>
        <p:nvPicPr>
          <p:cNvPr id="11" name="Image 4" descr="preencoded.png">    </p:cNvPr>
          <p:cNvPicPr>
            <a:picLocks noChangeAspect="1"/>
          </p:cNvPicPr>
          <p:nvPr/>
        </p:nvPicPr>
        <p:blipFill>
          <a:blip r:embed="rId5"/>
          <a:stretch>
            <a:fillRect/>
          </a:stretch>
        </p:blipFill>
        <p:spPr>
          <a:xfrm>
            <a:off x="214313" y="2158808"/>
            <a:ext cx="107156" cy="142875"/>
          </a:xfrm>
          <a:prstGeom prst="rect">
            <a:avLst/>
          </a:prstGeom>
        </p:spPr>
      </p:pic>
      <p:sp>
        <p:nvSpPr>
          <p:cNvPr id="12" name="Text 5"/>
          <p:cNvSpPr/>
          <p:nvPr/>
        </p:nvSpPr>
        <p:spPr>
          <a:xfrm>
            <a:off x="378619" y="2132019"/>
            <a:ext cx="191067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Approaches </a:t>
            </a:r>
            <a:endParaRPr lang="en-US" sz="1046" dirty="0"/>
          </a:p>
        </p:txBody>
      </p:sp>
      <p:sp>
        <p:nvSpPr>
          <p:cNvPr id="13" name="Text 6"/>
          <p:cNvSpPr/>
          <p:nvPr/>
        </p:nvSpPr>
        <p:spPr>
          <a:xfrm>
            <a:off x="214313" y="23731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GDP can be measured using three equivalent approaches, each providing a different perspective on economic activity. </a:t>
            </a:r>
            <a:endParaRPr lang="en-US" sz="837" dirty="0"/>
          </a:p>
        </p:txBody>
      </p:sp>
      <p:pic>
        <p:nvPicPr>
          <p:cNvPr id="14" name="Image 5" descr="preencoded.png">    </p:cNvPr>
          <p:cNvPicPr>
            <a:picLocks noChangeAspect="1"/>
          </p:cNvPicPr>
          <p:nvPr/>
        </p:nvPicPr>
        <p:blipFill>
          <a:blip r:embed="rId6"/>
          <a:stretch>
            <a:fillRect/>
          </a:stretch>
        </p:blipFill>
        <p:spPr>
          <a:xfrm>
            <a:off x="214313" y="2786007"/>
            <a:ext cx="114300" cy="114300"/>
          </a:xfrm>
          <a:prstGeom prst="rect">
            <a:avLst/>
          </a:prstGeom>
        </p:spPr>
      </p:pic>
      <p:sp>
        <p:nvSpPr>
          <p:cNvPr id="15" name="Text 7"/>
          <p:cNvSpPr/>
          <p:nvPr/>
        </p:nvSpPr>
        <p:spPr>
          <a:xfrm>
            <a:off x="400050" y="276457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Expenditure approach: sum of all spending on final goods and services (C + I + G + X - M)</a:t>
            </a:r>
            <a:endParaRPr lang="en-US" sz="837" dirty="0"/>
          </a:p>
        </p:txBody>
      </p:sp>
      <p:pic>
        <p:nvPicPr>
          <p:cNvPr id="16" name="Image 6" descr="preencoded.png">    </p:cNvPr>
          <p:cNvPicPr>
            <a:picLocks noChangeAspect="1"/>
          </p:cNvPicPr>
          <p:nvPr/>
        </p:nvPicPr>
        <p:blipFill>
          <a:blip r:embed="rId7"/>
          <a:stretch>
            <a:fillRect/>
          </a:stretch>
        </p:blipFill>
        <p:spPr>
          <a:xfrm>
            <a:off x="214313" y="3186057"/>
            <a:ext cx="114300" cy="114300"/>
          </a:xfrm>
          <a:prstGeom prst="rect">
            <a:avLst/>
          </a:prstGeom>
        </p:spPr>
      </p:pic>
      <p:sp>
        <p:nvSpPr>
          <p:cNvPr id="17" name="Text 8"/>
          <p:cNvSpPr/>
          <p:nvPr/>
        </p:nvSpPr>
        <p:spPr>
          <a:xfrm>
            <a:off x="400050" y="316462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Income approach: sum of all income earned in production (wages, profits, interest, rent, taxes)</a:t>
            </a:r>
            <a:endParaRPr lang="en-US" sz="837" dirty="0"/>
          </a:p>
        </p:txBody>
      </p:sp>
      <p:pic>
        <p:nvPicPr>
          <p:cNvPr id="18" name="Image 7" descr="preencoded.png">    </p:cNvPr>
          <p:cNvPicPr>
            <a:picLocks noChangeAspect="1"/>
          </p:cNvPicPr>
          <p:nvPr/>
        </p:nvPicPr>
        <p:blipFill>
          <a:blip r:embed="rId8"/>
          <a:stretch>
            <a:fillRect/>
          </a:stretch>
        </p:blipFill>
        <p:spPr>
          <a:xfrm>
            <a:off x="214313" y="3586107"/>
            <a:ext cx="114300" cy="114300"/>
          </a:xfrm>
          <a:prstGeom prst="rect">
            <a:avLst/>
          </a:prstGeom>
        </p:spPr>
      </p:pic>
      <p:sp>
        <p:nvSpPr>
          <p:cNvPr id="19" name="Text 9"/>
          <p:cNvSpPr/>
          <p:nvPr/>
        </p:nvSpPr>
        <p:spPr>
          <a:xfrm>
            <a:off x="400050" y="3564675"/>
            <a:ext cx="3331973"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Production approach: sum of value added across all industries</a:t>
            </a:r>
            <a:endParaRPr lang="en-US" sz="837" dirty="0"/>
          </a:p>
        </p:txBody>
      </p:sp>
      <p:pic>
        <p:nvPicPr>
          <p:cNvPr id="20" name="Image 8" descr="preencoded.png">    </p:cNvPr>
          <p:cNvPicPr>
            <a:picLocks noChangeAspect="1"/>
          </p:cNvPicPr>
          <p:nvPr/>
        </p:nvPicPr>
        <p:blipFill>
          <a:blip r:embed="rId9"/>
          <a:stretch>
            <a:fillRect/>
          </a:stretch>
        </p:blipFill>
        <p:spPr>
          <a:xfrm>
            <a:off x="214313" y="3879000"/>
            <a:ext cx="142875" cy="142875"/>
          </a:xfrm>
          <a:prstGeom prst="rect">
            <a:avLst/>
          </a:prstGeom>
        </p:spPr>
      </p:pic>
      <p:sp>
        <p:nvSpPr>
          <p:cNvPr id="21" name="Text 10"/>
          <p:cNvSpPr/>
          <p:nvPr/>
        </p:nvSpPr>
        <p:spPr>
          <a:xfrm>
            <a:off x="414338" y="3852211"/>
            <a:ext cx="197996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Limitations and Challenges </a:t>
            </a:r>
            <a:endParaRPr lang="en-US" sz="1046" dirty="0"/>
          </a:p>
        </p:txBody>
      </p:sp>
      <p:sp>
        <p:nvSpPr>
          <p:cNvPr id="22" name="Text 11"/>
          <p:cNvSpPr/>
          <p:nvPr/>
        </p:nvSpPr>
        <p:spPr>
          <a:xfrm>
            <a:off x="214313" y="4093313"/>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Despite its widespread use, GDP has several well-known limitations as a measure of economic welfare and activity. </a:t>
            </a:r>
            <a:endParaRPr lang="en-US" sz="837" dirty="0"/>
          </a:p>
        </p:txBody>
      </p:sp>
      <p:pic>
        <p:nvPicPr>
          <p:cNvPr id="23" name="Image 9" descr="preencoded.png">    </p:cNvPr>
          <p:cNvPicPr>
            <a:picLocks noChangeAspect="1"/>
          </p:cNvPicPr>
          <p:nvPr/>
        </p:nvPicPr>
        <p:blipFill>
          <a:blip r:embed="rId10"/>
          <a:stretch>
            <a:fillRect/>
          </a:stretch>
        </p:blipFill>
        <p:spPr>
          <a:xfrm>
            <a:off x="214313" y="4506199"/>
            <a:ext cx="114300" cy="114300"/>
          </a:xfrm>
          <a:prstGeom prst="rect">
            <a:avLst/>
          </a:prstGeom>
        </p:spPr>
      </p:pic>
      <p:sp>
        <p:nvSpPr>
          <p:cNvPr id="24" name="Text 12"/>
          <p:cNvSpPr/>
          <p:nvPr/>
        </p:nvSpPr>
        <p:spPr>
          <a:xfrm>
            <a:off x="400050" y="4484768"/>
            <a:ext cx="305866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Excludes non-market activities like household production</a:t>
            </a:r>
            <a:endParaRPr lang="en-US" sz="837" dirty="0"/>
          </a:p>
        </p:txBody>
      </p:sp>
      <p:pic>
        <p:nvPicPr>
          <p:cNvPr id="25" name="Image 10" descr="preencoded.png">    </p:cNvPr>
          <p:cNvPicPr>
            <a:picLocks noChangeAspect="1"/>
          </p:cNvPicPr>
          <p:nvPr/>
        </p:nvPicPr>
        <p:blipFill>
          <a:blip r:embed="rId11"/>
          <a:stretch>
            <a:fillRect/>
          </a:stretch>
        </p:blipFill>
        <p:spPr>
          <a:xfrm>
            <a:off x="214313" y="4734799"/>
            <a:ext cx="114300" cy="114300"/>
          </a:xfrm>
          <a:prstGeom prst="rect">
            <a:avLst/>
          </a:prstGeom>
        </p:spPr>
      </p:pic>
      <p:sp>
        <p:nvSpPr>
          <p:cNvPr id="26" name="Text 13"/>
          <p:cNvSpPr/>
          <p:nvPr/>
        </p:nvSpPr>
        <p:spPr>
          <a:xfrm>
            <a:off x="400050" y="4713368"/>
            <a:ext cx="308598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Does not account for income distribution or sustainability</a:t>
            </a:r>
            <a:endParaRPr lang="en-US" sz="837" dirty="0"/>
          </a:p>
        </p:txBody>
      </p:sp>
      <p:pic>
        <p:nvPicPr>
          <p:cNvPr id="27" name="Image 11" descr="preencoded.png">    </p:cNvPr>
          <p:cNvPicPr>
            <a:picLocks noChangeAspect="1"/>
          </p:cNvPicPr>
          <p:nvPr/>
        </p:nvPicPr>
        <p:blipFill>
          <a:blip r:embed="rId12"/>
          <a:stretch>
            <a:fillRect/>
          </a:stretch>
        </p:blipFill>
        <p:spPr>
          <a:xfrm>
            <a:off x="214313" y="4963399"/>
            <a:ext cx="114300" cy="114300"/>
          </a:xfrm>
          <a:prstGeom prst="rect">
            <a:avLst/>
          </a:prstGeom>
        </p:spPr>
      </p:pic>
      <p:sp>
        <p:nvSpPr>
          <p:cNvPr id="28" name="Text 14"/>
          <p:cNvSpPr/>
          <p:nvPr/>
        </p:nvSpPr>
        <p:spPr>
          <a:xfrm>
            <a:off x="400050" y="4941968"/>
            <a:ext cx="338111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Challenges in measuring quality improvements and new goods</a:t>
            </a:r>
            <a:endParaRPr lang="en-US" sz="837" dirty="0"/>
          </a:p>
        </p:txBody>
      </p:sp>
      <p:pic>
        <p:nvPicPr>
          <p:cNvPr id="29" name="Image 12" descr="preencoded.png">    </p:cNvPr>
          <p:cNvPicPr>
            <a:picLocks noChangeAspect="1"/>
          </p:cNvPicPr>
          <p:nvPr/>
        </p:nvPicPr>
        <p:blipFill>
          <a:blip r:embed="rId13"/>
          <a:stretch>
            <a:fillRect/>
          </a:stretch>
        </p:blipFill>
        <p:spPr>
          <a:xfrm>
            <a:off x="4873461" y="1152962"/>
            <a:ext cx="3929063" cy="35718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64857"/>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Gross Domestic Output (GDO) - A New Measure</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78594" cy="142875"/>
          </a:xfrm>
          <a:prstGeom prst="rect">
            <a:avLst/>
          </a:prstGeom>
        </p:spPr>
      </p:pic>
      <p:sp>
        <p:nvSpPr>
          <p:cNvPr id="5" name="Text 1"/>
          <p:cNvSpPr/>
          <p:nvPr/>
        </p:nvSpPr>
        <p:spPr>
          <a:xfrm>
            <a:off x="450056" y="823317"/>
            <a:ext cx="164850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Concept and Rationale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Gross Domestic Output (GDO) is a relatively new economic measure introduced by the Bureau of Economic Analysis (BEA) that averages Gross Domestic Product (GDP) and Gross Domestic Income (GDI) to provide a more comprehensive view of economic activity. </a:t>
            </a:r>
            <a:endParaRPr lang="en-US" sz="837" dirty="0"/>
          </a:p>
        </p:txBody>
      </p:sp>
      <p:pic>
        <p:nvPicPr>
          <p:cNvPr id="7" name="Image 2" descr="preencoded.png">    </p:cNvPr>
          <p:cNvPicPr>
            <a:picLocks noChangeAspect="1"/>
          </p:cNvPicPr>
          <p:nvPr/>
        </p:nvPicPr>
        <p:blipFill>
          <a:blip r:embed="rId3"/>
          <a:stretch>
            <a:fillRect/>
          </a:stretch>
        </p:blipFill>
        <p:spPr>
          <a:xfrm>
            <a:off x="214313" y="1797323"/>
            <a:ext cx="114300" cy="114300"/>
          </a:xfrm>
          <a:prstGeom prst="rect">
            <a:avLst/>
          </a:prstGeom>
        </p:spPr>
      </p:pic>
      <p:sp>
        <p:nvSpPr>
          <p:cNvPr id="8" name="Text 3"/>
          <p:cNvSpPr/>
          <p:nvPr/>
        </p:nvSpPr>
        <p:spPr>
          <a:xfrm>
            <a:off x="400050" y="1775892"/>
            <a:ext cx="383876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Addresses the "statistical discrepancy" between GDP and GDI measures</a:t>
            </a:r>
            <a:endParaRPr lang="en-US" sz="837" dirty="0"/>
          </a:p>
        </p:txBody>
      </p:sp>
      <p:pic>
        <p:nvPicPr>
          <p:cNvPr id="9" name="Image 3" descr="preencoded.png">    </p:cNvPr>
          <p:cNvPicPr>
            <a:picLocks noChangeAspect="1"/>
          </p:cNvPicPr>
          <p:nvPr/>
        </p:nvPicPr>
        <p:blipFill>
          <a:blip r:embed="rId4"/>
          <a:stretch>
            <a:fillRect/>
          </a:stretch>
        </p:blipFill>
        <p:spPr>
          <a:xfrm>
            <a:off x="214313" y="2025923"/>
            <a:ext cx="114300" cy="114300"/>
          </a:xfrm>
          <a:prstGeom prst="rect">
            <a:avLst/>
          </a:prstGeom>
        </p:spPr>
      </p:pic>
      <p:sp>
        <p:nvSpPr>
          <p:cNvPr id="10" name="Text 4"/>
          <p:cNvSpPr/>
          <p:nvPr/>
        </p:nvSpPr>
        <p:spPr>
          <a:xfrm>
            <a:off x="400050" y="200449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Combines expenditure and income perspectives for a more robust measure</a:t>
            </a:r>
            <a:endParaRPr lang="en-US" sz="837" dirty="0"/>
          </a:p>
        </p:txBody>
      </p:sp>
      <p:pic>
        <p:nvPicPr>
          <p:cNvPr id="11" name="Image 4" descr="preencoded.png">    </p:cNvPr>
          <p:cNvPicPr>
            <a:picLocks noChangeAspect="1"/>
          </p:cNvPicPr>
          <p:nvPr/>
        </p:nvPicPr>
        <p:blipFill>
          <a:blip r:embed="rId5"/>
          <a:stretch>
            <a:fillRect/>
          </a:stretch>
        </p:blipFill>
        <p:spPr>
          <a:xfrm>
            <a:off x="214313" y="2490267"/>
            <a:ext cx="107156" cy="142875"/>
          </a:xfrm>
          <a:prstGeom prst="rect">
            <a:avLst/>
          </a:prstGeom>
        </p:spPr>
      </p:pic>
      <p:sp>
        <p:nvSpPr>
          <p:cNvPr id="12" name="Text 5"/>
          <p:cNvSpPr/>
          <p:nvPr/>
        </p:nvSpPr>
        <p:spPr>
          <a:xfrm>
            <a:off x="378619" y="2463478"/>
            <a:ext cx="98327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Methodology </a:t>
            </a:r>
            <a:endParaRPr lang="en-US" sz="1046" dirty="0"/>
          </a:p>
        </p:txBody>
      </p:sp>
      <p:sp>
        <p:nvSpPr>
          <p:cNvPr id="13" name="Text 6"/>
          <p:cNvSpPr/>
          <p:nvPr/>
        </p:nvSpPr>
        <p:spPr>
          <a:xfrm>
            <a:off x="214313" y="270457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GDO is calculated as a simple average of GDP and GDI, reflecting the theoretical equivalence of these two measures in a complete accounting system. </a:t>
            </a:r>
            <a:endParaRPr lang="en-US" sz="837" dirty="0"/>
          </a:p>
        </p:txBody>
      </p:sp>
      <p:pic>
        <p:nvPicPr>
          <p:cNvPr id="14" name="Image 5" descr="preencoded.png">    </p:cNvPr>
          <p:cNvPicPr>
            <a:picLocks noChangeAspect="1"/>
          </p:cNvPicPr>
          <p:nvPr/>
        </p:nvPicPr>
        <p:blipFill>
          <a:blip r:embed="rId6"/>
          <a:stretch>
            <a:fillRect/>
          </a:stretch>
        </p:blipFill>
        <p:spPr>
          <a:xfrm>
            <a:off x="214313" y="3277474"/>
            <a:ext cx="114300" cy="114300"/>
          </a:xfrm>
          <a:prstGeom prst="rect">
            <a:avLst/>
          </a:prstGeom>
        </p:spPr>
      </p:pic>
      <p:sp>
        <p:nvSpPr>
          <p:cNvPr id="15" name="Text 7"/>
          <p:cNvSpPr/>
          <p:nvPr/>
        </p:nvSpPr>
        <p:spPr>
          <a:xfrm>
            <a:off x="400050" y="3256043"/>
            <a:ext cx="120553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GDO = (GDP + GDI) ÷ 2</a:t>
            </a:r>
            <a:endParaRPr lang="en-US" sz="837" dirty="0"/>
          </a:p>
        </p:txBody>
      </p:sp>
      <p:pic>
        <p:nvPicPr>
          <p:cNvPr id="16" name="Image 6" descr="preencoded.png">    </p:cNvPr>
          <p:cNvPicPr>
            <a:picLocks noChangeAspect="1"/>
          </p:cNvPicPr>
          <p:nvPr/>
        </p:nvPicPr>
        <p:blipFill>
          <a:blip r:embed="rId7"/>
          <a:stretch>
            <a:fillRect/>
          </a:stretch>
        </p:blipFill>
        <p:spPr>
          <a:xfrm>
            <a:off x="214313" y="3506074"/>
            <a:ext cx="114300" cy="114300"/>
          </a:xfrm>
          <a:prstGeom prst="rect">
            <a:avLst/>
          </a:prstGeom>
        </p:spPr>
      </p:pic>
      <p:sp>
        <p:nvSpPr>
          <p:cNvPr id="17" name="Text 8"/>
          <p:cNvSpPr/>
          <p:nvPr/>
        </p:nvSpPr>
        <p:spPr>
          <a:xfrm>
            <a:off x="400050" y="3484643"/>
            <a:ext cx="347839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Published quarterly alongside traditional GDP and GDI measures</a:t>
            </a:r>
            <a:endParaRPr lang="en-US" sz="837" dirty="0"/>
          </a:p>
        </p:txBody>
      </p:sp>
      <p:pic>
        <p:nvPicPr>
          <p:cNvPr id="18" name="Image 7" descr="preencoded.png">    </p:cNvPr>
          <p:cNvPicPr>
            <a:picLocks noChangeAspect="1"/>
          </p:cNvPicPr>
          <p:nvPr/>
        </p:nvPicPr>
        <p:blipFill>
          <a:blip r:embed="rId8"/>
          <a:stretch>
            <a:fillRect/>
          </a:stretch>
        </p:blipFill>
        <p:spPr>
          <a:xfrm>
            <a:off x="214313" y="3798968"/>
            <a:ext cx="142875" cy="142875"/>
          </a:xfrm>
          <a:prstGeom prst="rect">
            <a:avLst/>
          </a:prstGeom>
        </p:spPr>
      </p:pic>
      <p:sp>
        <p:nvSpPr>
          <p:cNvPr id="19" name="Text 9"/>
          <p:cNvSpPr/>
          <p:nvPr/>
        </p:nvSpPr>
        <p:spPr>
          <a:xfrm>
            <a:off x="414338" y="3772179"/>
            <a:ext cx="189867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Performance and Benefits </a:t>
            </a:r>
            <a:endParaRPr lang="en-US" sz="1046" dirty="0"/>
          </a:p>
        </p:txBody>
      </p:sp>
      <p:sp>
        <p:nvSpPr>
          <p:cNvPr id="20" name="Text 10"/>
          <p:cNvSpPr/>
          <p:nvPr/>
        </p:nvSpPr>
        <p:spPr>
          <a:xfrm>
            <a:off x="214313" y="4013281"/>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Research has shown that GDO often provides a more accurate picture of the economy's direction and strength, particularly during turning points and periods of economic stress. </a:t>
            </a:r>
            <a:endParaRPr lang="en-US" sz="837" dirty="0"/>
          </a:p>
        </p:txBody>
      </p:sp>
      <p:pic>
        <p:nvPicPr>
          <p:cNvPr id="21" name="Image 8" descr="preencoded.png">    </p:cNvPr>
          <p:cNvPicPr>
            <a:picLocks noChangeAspect="1"/>
          </p:cNvPicPr>
          <p:nvPr/>
        </p:nvPicPr>
        <p:blipFill>
          <a:blip r:embed="rId9"/>
          <a:stretch>
            <a:fillRect/>
          </a:stretch>
        </p:blipFill>
        <p:spPr>
          <a:xfrm>
            <a:off x="214313" y="4586176"/>
            <a:ext cx="114300" cy="114300"/>
          </a:xfrm>
          <a:prstGeom prst="rect">
            <a:avLst/>
          </a:prstGeom>
        </p:spPr>
      </p:pic>
      <p:sp>
        <p:nvSpPr>
          <p:cNvPr id="22" name="Text 11"/>
          <p:cNvSpPr/>
          <p:nvPr/>
        </p:nvSpPr>
        <p:spPr>
          <a:xfrm>
            <a:off x="400050" y="4564745"/>
            <a:ext cx="295488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More reliable predictor of business cycle turning points</a:t>
            </a:r>
            <a:endParaRPr lang="en-US" sz="837" dirty="0"/>
          </a:p>
        </p:txBody>
      </p:sp>
      <p:pic>
        <p:nvPicPr>
          <p:cNvPr id="23" name="Image 9" descr="preencoded.png">    </p:cNvPr>
          <p:cNvPicPr>
            <a:picLocks noChangeAspect="1"/>
          </p:cNvPicPr>
          <p:nvPr/>
        </p:nvPicPr>
        <p:blipFill>
          <a:blip r:embed="rId10"/>
          <a:stretch>
            <a:fillRect/>
          </a:stretch>
        </p:blipFill>
        <p:spPr>
          <a:xfrm>
            <a:off x="214313" y="4814776"/>
            <a:ext cx="114300" cy="114300"/>
          </a:xfrm>
          <a:prstGeom prst="rect">
            <a:avLst/>
          </a:prstGeom>
        </p:spPr>
      </p:pic>
      <p:sp>
        <p:nvSpPr>
          <p:cNvPr id="24" name="Text 12"/>
          <p:cNvSpPr/>
          <p:nvPr/>
        </p:nvSpPr>
        <p:spPr>
          <a:xfrm>
            <a:off x="400050" y="4793345"/>
            <a:ext cx="283579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Less subject to revision than either GDP or GDI alone</a:t>
            </a:r>
            <a:endParaRPr lang="en-US" sz="837" dirty="0"/>
          </a:p>
        </p:txBody>
      </p:sp>
      <p:pic>
        <p:nvPicPr>
          <p:cNvPr id="25" name="Image 10" descr="preencoded.png">    </p:cNvPr>
          <p:cNvPicPr>
            <a:picLocks noChangeAspect="1"/>
          </p:cNvPicPr>
          <p:nvPr/>
        </p:nvPicPr>
        <p:blipFill>
          <a:blip r:embed="rId11"/>
          <a:stretch>
            <a:fillRect/>
          </a:stretch>
        </p:blipFill>
        <p:spPr>
          <a:xfrm>
            <a:off x="214313" y="5043376"/>
            <a:ext cx="114300" cy="114300"/>
          </a:xfrm>
          <a:prstGeom prst="rect">
            <a:avLst/>
          </a:prstGeom>
        </p:spPr>
      </p:pic>
      <p:sp>
        <p:nvSpPr>
          <p:cNvPr id="26" name="Text 13"/>
          <p:cNvSpPr/>
          <p:nvPr/>
        </p:nvSpPr>
        <p:spPr>
          <a:xfrm>
            <a:off x="400050" y="5021945"/>
            <a:ext cx="329173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Provides early signals of economic slowdowns and recessions</a:t>
            </a:r>
            <a:endParaRPr lang="en-US" sz="837" dirty="0"/>
          </a:p>
        </p:txBody>
      </p:sp>
      <p:pic>
        <p:nvPicPr>
          <p:cNvPr id="27" name="Image 11" descr="preencoded.png">    </p:cNvPr>
          <p:cNvPicPr>
            <a:picLocks noChangeAspect="1"/>
          </p:cNvPicPr>
          <p:nvPr/>
        </p:nvPicPr>
        <p:blipFill>
          <a:blip r:embed="rId12"/>
          <a:stretch>
            <a:fillRect/>
          </a:stretch>
        </p:blipFill>
        <p:spPr>
          <a:xfrm>
            <a:off x="4873461" y="1192950"/>
            <a:ext cx="3929063" cy="3571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5918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Personal Consumption Expenditures (PCE)</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193612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Definition and Importance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Personal Consumption Expenditures (PCE) measures household spending on goods and services in the U.S. economy, accounting for approximately 70% of GDP and serving as a critical indicator of economic health.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Includes all household purchases of durable goods, nondurable goods, and services</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Also captures spending by nonprofit institutions serving households (NPISH)</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25016" cy="142875"/>
          </a:xfrm>
          <a:prstGeom prst="rect">
            <a:avLst/>
          </a:prstGeom>
        </p:spPr>
      </p:pic>
      <p:sp>
        <p:nvSpPr>
          <p:cNvPr id="12" name="Text 5"/>
          <p:cNvSpPr/>
          <p:nvPr/>
        </p:nvSpPr>
        <p:spPr>
          <a:xfrm>
            <a:off x="396478" y="2474919"/>
            <a:ext cx="201783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Methodology </a:t>
            </a:r>
            <a:endParaRPr lang="en-US" sz="1046" dirty="0"/>
          </a:p>
        </p:txBody>
      </p:sp>
      <p:sp>
        <p:nvSpPr>
          <p:cNvPr id="13" name="Text 6"/>
          <p:cNvSpPr/>
          <p:nvPr/>
        </p:nvSpPr>
        <p:spPr>
          <a:xfrm>
            <a:off x="214313" y="27160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Economic Analysis (BEA) uses a commodity-flow approach to measure PCE, drawing on a wide range of data sources. </a:t>
            </a:r>
            <a:endParaRPr lang="en-US" sz="837" dirty="0"/>
          </a:p>
        </p:txBody>
      </p:sp>
      <p:pic>
        <p:nvPicPr>
          <p:cNvPr id="14" name="Image 5" descr="preencoded.png">    </p:cNvPr>
          <p:cNvPicPr>
            <a:picLocks noChangeAspect="1"/>
          </p:cNvPicPr>
          <p:nvPr/>
        </p:nvPicPr>
        <p:blipFill>
          <a:blip r:embed="rId6"/>
          <a:stretch>
            <a:fillRect/>
          </a:stretch>
        </p:blipFill>
        <p:spPr>
          <a:xfrm>
            <a:off x="214313" y="3128907"/>
            <a:ext cx="114300" cy="114300"/>
          </a:xfrm>
          <a:prstGeom prst="rect">
            <a:avLst/>
          </a:prstGeom>
        </p:spPr>
      </p:pic>
      <p:sp>
        <p:nvSpPr>
          <p:cNvPr id="15" name="Text 7"/>
          <p:cNvSpPr/>
          <p:nvPr/>
        </p:nvSpPr>
        <p:spPr>
          <a:xfrm>
            <a:off x="400050" y="3107475"/>
            <a:ext cx="361281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Primarily based on business surveys rather than household surveys</a:t>
            </a:r>
            <a:endParaRPr lang="en-US" sz="837" dirty="0"/>
          </a:p>
        </p:txBody>
      </p:sp>
      <p:pic>
        <p:nvPicPr>
          <p:cNvPr id="16" name="Image 6" descr="preencoded.png">    </p:cNvPr>
          <p:cNvPicPr>
            <a:picLocks noChangeAspect="1"/>
          </p:cNvPicPr>
          <p:nvPr/>
        </p:nvPicPr>
        <p:blipFill>
          <a:blip r:embed="rId7"/>
          <a:stretch>
            <a:fillRect/>
          </a:stretch>
        </p:blipFill>
        <p:spPr>
          <a:xfrm>
            <a:off x="214313" y="3357507"/>
            <a:ext cx="114300" cy="114300"/>
          </a:xfrm>
          <a:prstGeom prst="rect">
            <a:avLst/>
          </a:prstGeom>
        </p:spPr>
      </p:pic>
      <p:sp>
        <p:nvSpPr>
          <p:cNvPr id="17" name="Text 8"/>
          <p:cNvSpPr/>
          <p:nvPr/>
        </p:nvSpPr>
        <p:spPr>
          <a:xfrm>
            <a:off x="400050" y="3336075"/>
            <a:ext cx="349895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Incorporates data from Census Bureau, IRS, and industry sources</a:t>
            </a:r>
            <a:endParaRPr lang="en-US" sz="837" dirty="0"/>
          </a:p>
        </p:txBody>
      </p:sp>
      <p:pic>
        <p:nvPicPr>
          <p:cNvPr id="18" name="Image 7" descr="preencoded.png">    </p:cNvPr>
          <p:cNvPicPr>
            <a:picLocks noChangeAspect="1"/>
          </p:cNvPicPr>
          <p:nvPr/>
        </p:nvPicPr>
        <p:blipFill>
          <a:blip r:embed="rId8"/>
          <a:stretch>
            <a:fillRect/>
          </a:stretch>
        </p:blipFill>
        <p:spPr>
          <a:xfrm>
            <a:off x="214313" y="3650400"/>
            <a:ext cx="142875" cy="142875"/>
          </a:xfrm>
          <a:prstGeom prst="rect">
            <a:avLst/>
          </a:prstGeom>
        </p:spPr>
      </p:pic>
      <p:sp>
        <p:nvSpPr>
          <p:cNvPr id="19" name="Text 9"/>
          <p:cNvSpPr/>
          <p:nvPr/>
        </p:nvSpPr>
        <p:spPr>
          <a:xfrm>
            <a:off x="414338" y="3623611"/>
            <a:ext cx="113228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PCE Price Index </a:t>
            </a:r>
            <a:endParaRPr lang="en-US" sz="1046" dirty="0"/>
          </a:p>
        </p:txBody>
      </p:sp>
      <p:sp>
        <p:nvSpPr>
          <p:cNvPr id="20" name="Text 10"/>
          <p:cNvSpPr/>
          <p:nvPr/>
        </p:nvSpPr>
        <p:spPr>
          <a:xfrm>
            <a:off x="214313" y="3864713"/>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PCE Price Index measures price changes for goods and services purchased by consumers and is the Federal Reserve's preferred inflation measure. </a:t>
            </a:r>
            <a:endParaRPr lang="en-US" sz="837" dirty="0"/>
          </a:p>
        </p:txBody>
      </p:sp>
      <p:pic>
        <p:nvPicPr>
          <p:cNvPr id="21" name="Image 8" descr="preencoded.png">    </p:cNvPr>
          <p:cNvPicPr>
            <a:picLocks noChangeAspect="1"/>
          </p:cNvPicPr>
          <p:nvPr/>
        </p:nvPicPr>
        <p:blipFill>
          <a:blip r:embed="rId9"/>
          <a:stretch>
            <a:fillRect/>
          </a:stretch>
        </p:blipFill>
        <p:spPr>
          <a:xfrm>
            <a:off x="214313" y="4437608"/>
            <a:ext cx="114300" cy="114300"/>
          </a:xfrm>
          <a:prstGeom prst="rect">
            <a:avLst/>
          </a:prstGeom>
        </p:spPr>
      </p:pic>
      <p:sp>
        <p:nvSpPr>
          <p:cNvPr id="22" name="Text 11"/>
          <p:cNvSpPr/>
          <p:nvPr/>
        </p:nvSpPr>
        <p:spPr>
          <a:xfrm>
            <a:off x="400050" y="441617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Broader coverage than CPI, including rural consumers and third-party payments</a:t>
            </a:r>
            <a:endParaRPr lang="en-US" sz="837" dirty="0"/>
          </a:p>
        </p:txBody>
      </p:sp>
      <p:pic>
        <p:nvPicPr>
          <p:cNvPr id="23" name="Image 9" descr="preencoded.png">    </p:cNvPr>
          <p:cNvPicPr>
            <a:picLocks noChangeAspect="1"/>
          </p:cNvPicPr>
          <p:nvPr/>
        </p:nvPicPr>
        <p:blipFill>
          <a:blip r:embed="rId10"/>
          <a:stretch>
            <a:fillRect/>
          </a:stretch>
        </p:blipFill>
        <p:spPr>
          <a:xfrm>
            <a:off x="214313" y="4837658"/>
            <a:ext cx="114300" cy="114300"/>
          </a:xfrm>
          <a:prstGeom prst="rect">
            <a:avLst/>
          </a:prstGeom>
        </p:spPr>
      </p:pic>
      <p:sp>
        <p:nvSpPr>
          <p:cNvPr id="24" name="Text 12"/>
          <p:cNvSpPr/>
          <p:nvPr/>
        </p:nvSpPr>
        <p:spPr>
          <a:xfrm>
            <a:off x="400050" y="4816227"/>
            <a:ext cx="367579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Uses chain-weighting to account for consumer substitution behavior</a:t>
            </a:r>
            <a:endParaRPr lang="en-US" sz="837" dirty="0"/>
          </a:p>
        </p:txBody>
      </p:sp>
      <p:pic>
        <p:nvPicPr>
          <p:cNvPr id="25" name="Image 10" descr="preencoded.png">    </p:cNvPr>
          <p:cNvPicPr>
            <a:picLocks noChangeAspect="1"/>
          </p:cNvPicPr>
          <p:nvPr/>
        </p:nvPicPr>
        <p:blipFill>
          <a:blip r:embed="rId11"/>
          <a:stretch>
            <a:fillRect/>
          </a:stretch>
        </p:blipFill>
        <p:spPr>
          <a:xfrm>
            <a:off x="214313" y="5066258"/>
            <a:ext cx="114300" cy="114300"/>
          </a:xfrm>
          <a:prstGeom prst="rect">
            <a:avLst/>
          </a:prstGeom>
        </p:spPr>
      </p:pic>
      <p:sp>
        <p:nvSpPr>
          <p:cNvPr id="26" name="Text 13"/>
          <p:cNvSpPr/>
          <p:nvPr/>
        </p:nvSpPr>
        <p:spPr>
          <a:xfrm>
            <a:off x="400050" y="504482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Core PCE (excluding food and energy) closely watched for underlying inflation trends</a:t>
            </a:r>
            <a:endParaRPr lang="en-US" sz="837" dirty="0"/>
          </a:p>
        </p:txBody>
      </p:sp>
      <p:pic>
        <p:nvPicPr>
          <p:cNvPr id="27" name="Image 11" descr="preencoded.png">    </p:cNvPr>
          <p:cNvPicPr>
            <a:picLocks noChangeAspect="1"/>
          </p:cNvPicPr>
          <p:nvPr/>
        </p:nvPicPr>
        <p:blipFill>
          <a:blip r:embed="rId12"/>
          <a:stretch>
            <a:fillRect/>
          </a:stretch>
        </p:blipFill>
        <p:spPr>
          <a:xfrm>
            <a:off x="4873461" y="1290117"/>
            <a:ext cx="3929063" cy="35718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4488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Investment and Capital Formation</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07156" cy="142875"/>
          </a:xfrm>
          <a:prstGeom prst="rect">
            <a:avLst/>
          </a:prstGeom>
        </p:spPr>
      </p:pic>
      <p:sp>
        <p:nvSpPr>
          <p:cNvPr id="5" name="Text 1"/>
          <p:cNvSpPr/>
          <p:nvPr/>
        </p:nvSpPr>
        <p:spPr>
          <a:xfrm>
            <a:off x="378619" y="823317"/>
            <a:ext cx="182910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Private Fixed Investment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Private fixed investment measures business and household spending on fixed assets that contribute to future production capacity, accounting for approximately 18% of U.S. GDP.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56342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Includes structures, equipment, and intellectual property products</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69052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Measured primarily through Census Bureau surveys and IRS tax data</a:t>
            </a:r>
            <a:endParaRPr lang="en-US" sz="837" dirty="0"/>
          </a:p>
        </p:txBody>
      </p:sp>
      <p:pic>
        <p:nvPicPr>
          <p:cNvPr id="11" name="Image 4" descr="preencoded.png">    </p:cNvPr>
          <p:cNvPicPr>
            <a:picLocks noChangeAspect="1"/>
          </p:cNvPicPr>
          <p:nvPr/>
        </p:nvPicPr>
        <p:blipFill>
          <a:blip r:embed="rId5"/>
          <a:stretch>
            <a:fillRect/>
          </a:stretch>
        </p:blipFill>
        <p:spPr>
          <a:xfrm>
            <a:off x="214313" y="2158808"/>
            <a:ext cx="107156" cy="142875"/>
          </a:xfrm>
          <a:prstGeom prst="rect">
            <a:avLst/>
          </a:prstGeom>
        </p:spPr>
      </p:pic>
      <p:sp>
        <p:nvSpPr>
          <p:cNvPr id="12" name="Text 5"/>
          <p:cNvSpPr/>
          <p:nvPr/>
        </p:nvSpPr>
        <p:spPr>
          <a:xfrm>
            <a:off x="378619" y="2132019"/>
            <a:ext cx="219229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Intellectual Property Products </a:t>
            </a:r>
            <a:endParaRPr lang="en-US" sz="1046" dirty="0"/>
          </a:p>
        </p:txBody>
      </p:sp>
      <p:sp>
        <p:nvSpPr>
          <p:cNvPr id="13" name="Text 6"/>
          <p:cNvSpPr/>
          <p:nvPr/>
        </p:nvSpPr>
        <p:spPr>
          <a:xfrm>
            <a:off x="214313" y="23731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Economic Analysis (BEA) has progressively expanded the treatment of intellectual property products as investment in the national accounts, recognizing their growing importance in the modern economy. </a:t>
            </a:r>
            <a:endParaRPr lang="en-US" sz="837" dirty="0"/>
          </a:p>
        </p:txBody>
      </p:sp>
      <p:pic>
        <p:nvPicPr>
          <p:cNvPr id="14" name="Image 5" descr="preencoded.png">    </p:cNvPr>
          <p:cNvPicPr>
            <a:picLocks noChangeAspect="1"/>
          </p:cNvPicPr>
          <p:nvPr/>
        </p:nvPicPr>
        <p:blipFill>
          <a:blip r:embed="rId6"/>
          <a:stretch>
            <a:fillRect/>
          </a:stretch>
        </p:blipFill>
        <p:spPr>
          <a:xfrm>
            <a:off x="214313" y="2946016"/>
            <a:ext cx="114300" cy="114300"/>
          </a:xfrm>
          <a:prstGeom prst="rect">
            <a:avLst/>
          </a:prstGeom>
        </p:spPr>
      </p:pic>
      <p:sp>
        <p:nvSpPr>
          <p:cNvPr id="15" name="Text 7"/>
          <p:cNvSpPr/>
          <p:nvPr/>
        </p:nvSpPr>
        <p:spPr>
          <a:xfrm>
            <a:off x="400050" y="2924584"/>
            <a:ext cx="240590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Software expenditures capitalized since 1999</a:t>
            </a:r>
            <a:endParaRPr lang="en-US" sz="837" dirty="0"/>
          </a:p>
        </p:txBody>
      </p:sp>
      <p:pic>
        <p:nvPicPr>
          <p:cNvPr id="16" name="Image 6" descr="preencoded.png">    </p:cNvPr>
          <p:cNvPicPr>
            <a:picLocks noChangeAspect="1"/>
          </p:cNvPicPr>
          <p:nvPr/>
        </p:nvPicPr>
        <p:blipFill>
          <a:blip r:embed="rId7"/>
          <a:stretch>
            <a:fillRect/>
          </a:stretch>
        </p:blipFill>
        <p:spPr>
          <a:xfrm>
            <a:off x="214313" y="3174616"/>
            <a:ext cx="114300" cy="114300"/>
          </a:xfrm>
          <a:prstGeom prst="rect">
            <a:avLst/>
          </a:prstGeom>
        </p:spPr>
      </p:pic>
      <p:sp>
        <p:nvSpPr>
          <p:cNvPr id="17" name="Text 8"/>
          <p:cNvSpPr/>
          <p:nvPr/>
        </p:nvSpPr>
        <p:spPr>
          <a:xfrm>
            <a:off x="400050" y="3153184"/>
            <a:ext cx="353679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R&amp;D recognized as investment since 2013 comprehensive revision</a:t>
            </a:r>
            <a:endParaRPr lang="en-US" sz="837" dirty="0"/>
          </a:p>
        </p:txBody>
      </p:sp>
      <p:pic>
        <p:nvPicPr>
          <p:cNvPr id="18" name="Image 7" descr="preencoded.png">    </p:cNvPr>
          <p:cNvPicPr>
            <a:picLocks noChangeAspect="1"/>
          </p:cNvPicPr>
          <p:nvPr/>
        </p:nvPicPr>
        <p:blipFill>
          <a:blip r:embed="rId8"/>
          <a:stretch>
            <a:fillRect/>
          </a:stretch>
        </p:blipFill>
        <p:spPr>
          <a:xfrm>
            <a:off x="214313" y="3403216"/>
            <a:ext cx="114300" cy="114300"/>
          </a:xfrm>
          <a:prstGeom prst="rect">
            <a:avLst/>
          </a:prstGeom>
        </p:spPr>
      </p:pic>
      <p:sp>
        <p:nvSpPr>
          <p:cNvPr id="19" name="Text 9"/>
          <p:cNvSpPr/>
          <p:nvPr/>
        </p:nvSpPr>
        <p:spPr>
          <a:xfrm>
            <a:off x="400050" y="338178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Entertainment, literary, and artistic originals also treated as capital assets</a:t>
            </a:r>
            <a:endParaRPr lang="en-US" sz="837" dirty="0"/>
          </a:p>
        </p:txBody>
      </p:sp>
      <p:pic>
        <p:nvPicPr>
          <p:cNvPr id="20" name="Image 8" descr="preencoded.png">    </p:cNvPr>
          <p:cNvPicPr>
            <a:picLocks noChangeAspect="1"/>
          </p:cNvPicPr>
          <p:nvPr/>
        </p:nvPicPr>
        <p:blipFill>
          <a:blip r:embed="rId9"/>
          <a:stretch>
            <a:fillRect/>
          </a:stretch>
        </p:blipFill>
        <p:spPr>
          <a:xfrm>
            <a:off x="214313" y="3867559"/>
            <a:ext cx="142875" cy="142875"/>
          </a:xfrm>
          <a:prstGeom prst="rect">
            <a:avLst/>
          </a:prstGeom>
        </p:spPr>
      </p:pic>
      <p:sp>
        <p:nvSpPr>
          <p:cNvPr id="21" name="Text 10"/>
          <p:cNvSpPr/>
          <p:nvPr/>
        </p:nvSpPr>
        <p:spPr>
          <a:xfrm>
            <a:off x="414338" y="3840770"/>
            <a:ext cx="18542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Challenges </a:t>
            </a:r>
            <a:endParaRPr lang="en-US" sz="1046" dirty="0"/>
          </a:p>
        </p:txBody>
      </p:sp>
      <p:sp>
        <p:nvSpPr>
          <p:cNvPr id="22" name="Text 11"/>
          <p:cNvSpPr/>
          <p:nvPr/>
        </p:nvSpPr>
        <p:spPr>
          <a:xfrm>
            <a:off x="214313" y="408187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Despite significant progress, several challenges remain in measuring investment and capital formation in the modern economy. </a:t>
            </a:r>
            <a:endParaRPr lang="en-US" sz="837" dirty="0"/>
          </a:p>
        </p:txBody>
      </p:sp>
      <p:pic>
        <p:nvPicPr>
          <p:cNvPr id="23" name="Image 9" descr="preencoded.png">    </p:cNvPr>
          <p:cNvPicPr>
            <a:picLocks noChangeAspect="1"/>
          </p:cNvPicPr>
          <p:nvPr/>
        </p:nvPicPr>
        <p:blipFill>
          <a:blip r:embed="rId10"/>
          <a:stretch>
            <a:fillRect/>
          </a:stretch>
        </p:blipFill>
        <p:spPr>
          <a:xfrm>
            <a:off x="214313" y="4494758"/>
            <a:ext cx="114300" cy="114300"/>
          </a:xfrm>
          <a:prstGeom prst="rect">
            <a:avLst/>
          </a:prstGeom>
        </p:spPr>
      </p:pic>
      <p:sp>
        <p:nvSpPr>
          <p:cNvPr id="24" name="Text 12"/>
          <p:cNvSpPr/>
          <p:nvPr/>
        </p:nvSpPr>
        <p:spPr>
          <a:xfrm>
            <a:off x="400050" y="447332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Many intangible investments still not captured (organizational capital, brand equity)</a:t>
            </a:r>
            <a:endParaRPr lang="en-US" sz="837" dirty="0"/>
          </a:p>
        </p:txBody>
      </p:sp>
      <p:pic>
        <p:nvPicPr>
          <p:cNvPr id="25" name="Image 10" descr="preencoded.png">    </p:cNvPr>
          <p:cNvPicPr>
            <a:picLocks noChangeAspect="1"/>
          </p:cNvPicPr>
          <p:nvPr/>
        </p:nvPicPr>
        <p:blipFill>
          <a:blip r:embed="rId11"/>
          <a:stretch>
            <a:fillRect/>
          </a:stretch>
        </p:blipFill>
        <p:spPr>
          <a:xfrm>
            <a:off x="214313" y="4894808"/>
            <a:ext cx="114300" cy="114300"/>
          </a:xfrm>
          <a:prstGeom prst="rect">
            <a:avLst/>
          </a:prstGeom>
        </p:spPr>
      </p:pic>
      <p:sp>
        <p:nvSpPr>
          <p:cNvPr id="26" name="Text 13"/>
          <p:cNvSpPr/>
          <p:nvPr/>
        </p:nvSpPr>
        <p:spPr>
          <a:xfrm>
            <a:off x="400050" y="4873377"/>
            <a:ext cx="325252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Difficulty measuring depreciation rates for knowledge assets</a:t>
            </a:r>
            <a:endParaRPr lang="en-US" sz="837" dirty="0"/>
          </a:p>
        </p:txBody>
      </p:sp>
      <p:pic>
        <p:nvPicPr>
          <p:cNvPr id="27" name="Image 11" descr="preencoded.png">    </p:cNvPr>
          <p:cNvPicPr>
            <a:picLocks noChangeAspect="1"/>
          </p:cNvPicPr>
          <p:nvPr/>
        </p:nvPicPr>
        <p:blipFill>
          <a:blip r:embed="rId12"/>
          <a:stretch>
            <a:fillRect/>
          </a:stretch>
        </p:blipFill>
        <p:spPr>
          <a:xfrm>
            <a:off x="214313" y="5123408"/>
            <a:ext cx="114300" cy="114300"/>
          </a:xfrm>
          <a:prstGeom prst="rect">
            <a:avLst/>
          </a:prstGeom>
        </p:spPr>
      </p:pic>
      <p:sp>
        <p:nvSpPr>
          <p:cNvPr id="28" name="Text 14"/>
          <p:cNvSpPr/>
          <p:nvPr/>
        </p:nvSpPr>
        <p:spPr>
          <a:xfrm>
            <a:off x="400050" y="5101977"/>
            <a:ext cx="374779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Globalization complicates tracking of investment flows and ownership</a:t>
            </a:r>
            <a:endParaRPr lang="en-US" sz="837" dirty="0"/>
          </a:p>
        </p:txBody>
      </p:sp>
      <p:pic>
        <p:nvPicPr>
          <p:cNvPr id="29" name="Image 12" descr="preencoded.png">    </p:cNvPr>
          <p:cNvPicPr>
            <a:picLocks noChangeAspect="1"/>
          </p:cNvPicPr>
          <p:nvPr/>
        </p:nvPicPr>
        <p:blipFill>
          <a:blip r:embed="rId13"/>
          <a:stretch>
            <a:fillRect/>
          </a:stretch>
        </p:blipFill>
        <p:spPr>
          <a:xfrm>
            <a:off x="4873461" y="1232967"/>
            <a:ext cx="3929063" cy="35718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5633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Government Sector Measurement</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73248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Government in the National Accounts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Government activity represents approximately 17% of U.S. GDP and is measured through a combination of consumption expenditures and gross investment across federal, state, and local levels.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Government consumption expenditures: employee compensation, intermediate goods and services</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Government gross investment: structures, equipment, intellectual property products</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25016" cy="142875"/>
          </a:xfrm>
          <a:prstGeom prst="rect">
            <a:avLst/>
          </a:prstGeom>
        </p:spPr>
      </p:pic>
      <p:sp>
        <p:nvSpPr>
          <p:cNvPr id="12" name="Text 5"/>
          <p:cNvSpPr/>
          <p:nvPr/>
        </p:nvSpPr>
        <p:spPr>
          <a:xfrm>
            <a:off x="396478" y="2474919"/>
            <a:ext cx="225759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Data Sources and Methodology </a:t>
            </a:r>
            <a:endParaRPr lang="en-US" sz="1046" dirty="0"/>
          </a:p>
        </p:txBody>
      </p:sp>
      <p:sp>
        <p:nvSpPr>
          <p:cNvPr id="13" name="Text 6"/>
          <p:cNvSpPr/>
          <p:nvPr/>
        </p:nvSpPr>
        <p:spPr>
          <a:xfrm>
            <a:off x="214313" y="27160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Economic Analysis (BEA) relies on a variety of administrative data sources to measure government economic activity. </a:t>
            </a:r>
            <a:endParaRPr lang="en-US" sz="837" dirty="0"/>
          </a:p>
        </p:txBody>
      </p:sp>
      <p:pic>
        <p:nvPicPr>
          <p:cNvPr id="14" name="Image 5" descr="preencoded.png">    </p:cNvPr>
          <p:cNvPicPr>
            <a:picLocks noChangeAspect="1"/>
          </p:cNvPicPr>
          <p:nvPr/>
        </p:nvPicPr>
        <p:blipFill>
          <a:blip r:embed="rId6"/>
          <a:stretch>
            <a:fillRect/>
          </a:stretch>
        </p:blipFill>
        <p:spPr>
          <a:xfrm>
            <a:off x="214313" y="3128907"/>
            <a:ext cx="114300" cy="114300"/>
          </a:xfrm>
          <a:prstGeom prst="rect">
            <a:avLst/>
          </a:prstGeom>
        </p:spPr>
      </p:pic>
      <p:sp>
        <p:nvSpPr>
          <p:cNvPr id="15" name="Text 7"/>
          <p:cNvSpPr/>
          <p:nvPr/>
        </p:nvSpPr>
        <p:spPr>
          <a:xfrm>
            <a:off x="400050" y="3107475"/>
            <a:ext cx="352295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Federal: Budget of the United States, Monthly Treasury Statement</a:t>
            </a:r>
            <a:endParaRPr lang="en-US" sz="837" dirty="0"/>
          </a:p>
        </p:txBody>
      </p:sp>
      <p:pic>
        <p:nvPicPr>
          <p:cNvPr id="16" name="Image 6" descr="preencoded.png">    </p:cNvPr>
          <p:cNvPicPr>
            <a:picLocks noChangeAspect="1"/>
          </p:cNvPicPr>
          <p:nvPr/>
        </p:nvPicPr>
        <p:blipFill>
          <a:blip r:embed="rId7"/>
          <a:stretch>
            <a:fillRect/>
          </a:stretch>
        </p:blipFill>
        <p:spPr>
          <a:xfrm>
            <a:off x="214313" y="3357507"/>
            <a:ext cx="114300" cy="114300"/>
          </a:xfrm>
          <a:prstGeom prst="rect">
            <a:avLst/>
          </a:prstGeom>
        </p:spPr>
      </p:pic>
      <p:sp>
        <p:nvSpPr>
          <p:cNvPr id="17" name="Text 8"/>
          <p:cNvSpPr/>
          <p:nvPr/>
        </p:nvSpPr>
        <p:spPr>
          <a:xfrm>
            <a:off x="400050" y="3336075"/>
            <a:ext cx="339437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State and local: Census Bureau surveys of government finances</a:t>
            </a:r>
            <a:endParaRPr lang="en-US" sz="837" dirty="0"/>
          </a:p>
        </p:txBody>
      </p:sp>
      <p:pic>
        <p:nvPicPr>
          <p:cNvPr id="18" name="Image 7" descr="preencoded.png">    </p:cNvPr>
          <p:cNvPicPr>
            <a:picLocks noChangeAspect="1"/>
          </p:cNvPicPr>
          <p:nvPr/>
        </p:nvPicPr>
        <p:blipFill>
          <a:blip r:embed="rId8"/>
          <a:stretch>
            <a:fillRect/>
          </a:stretch>
        </p:blipFill>
        <p:spPr>
          <a:xfrm>
            <a:off x="214313" y="3650400"/>
            <a:ext cx="142875" cy="142875"/>
          </a:xfrm>
          <a:prstGeom prst="rect">
            <a:avLst/>
          </a:prstGeom>
        </p:spPr>
      </p:pic>
      <p:sp>
        <p:nvSpPr>
          <p:cNvPr id="19" name="Text 9"/>
          <p:cNvSpPr/>
          <p:nvPr/>
        </p:nvSpPr>
        <p:spPr>
          <a:xfrm>
            <a:off x="414338" y="3623611"/>
            <a:ext cx="18542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Challenges </a:t>
            </a:r>
            <a:endParaRPr lang="en-US" sz="1046" dirty="0"/>
          </a:p>
        </p:txBody>
      </p:sp>
      <p:sp>
        <p:nvSpPr>
          <p:cNvPr id="20" name="Text 10"/>
          <p:cNvSpPr/>
          <p:nvPr/>
        </p:nvSpPr>
        <p:spPr>
          <a:xfrm>
            <a:off x="214313" y="3864713"/>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Measuring government output and productivity presents unique challenges compared to market-based sectors of the economy. </a:t>
            </a:r>
            <a:endParaRPr lang="en-US" sz="837" dirty="0"/>
          </a:p>
        </p:txBody>
      </p:sp>
      <p:pic>
        <p:nvPicPr>
          <p:cNvPr id="21" name="Image 8" descr="preencoded.png">    </p:cNvPr>
          <p:cNvPicPr>
            <a:picLocks noChangeAspect="1"/>
          </p:cNvPicPr>
          <p:nvPr/>
        </p:nvPicPr>
        <p:blipFill>
          <a:blip r:embed="rId9"/>
          <a:stretch>
            <a:fillRect/>
          </a:stretch>
        </p:blipFill>
        <p:spPr>
          <a:xfrm>
            <a:off x="214313" y="4277599"/>
            <a:ext cx="114300" cy="114300"/>
          </a:xfrm>
          <a:prstGeom prst="rect">
            <a:avLst/>
          </a:prstGeom>
        </p:spPr>
      </p:pic>
      <p:sp>
        <p:nvSpPr>
          <p:cNvPr id="22" name="Text 11"/>
          <p:cNvSpPr/>
          <p:nvPr/>
        </p:nvSpPr>
        <p:spPr>
          <a:xfrm>
            <a:off x="400050" y="4256168"/>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Most government services lack market prices, requiring input-based valuation</a:t>
            </a:r>
            <a:endParaRPr lang="en-US" sz="837" dirty="0"/>
          </a:p>
        </p:txBody>
      </p:sp>
      <p:pic>
        <p:nvPicPr>
          <p:cNvPr id="23" name="Image 9" descr="preencoded.png">    </p:cNvPr>
          <p:cNvPicPr>
            <a:picLocks noChangeAspect="1"/>
          </p:cNvPicPr>
          <p:nvPr/>
        </p:nvPicPr>
        <p:blipFill>
          <a:blip r:embed="rId10"/>
          <a:stretch>
            <a:fillRect/>
          </a:stretch>
        </p:blipFill>
        <p:spPr>
          <a:xfrm>
            <a:off x="214313" y="4677649"/>
            <a:ext cx="114300" cy="114300"/>
          </a:xfrm>
          <a:prstGeom prst="rect">
            <a:avLst/>
          </a:prstGeom>
        </p:spPr>
      </p:pic>
      <p:sp>
        <p:nvSpPr>
          <p:cNvPr id="24" name="Text 12"/>
          <p:cNvSpPr/>
          <p:nvPr/>
        </p:nvSpPr>
        <p:spPr>
          <a:xfrm>
            <a:off x="400050" y="4656218"/>
            <a:ext cx="323469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Difficulty measuring quality changes in government services</a:t>
            </a:r>
            <a:endParaRPr lang="en-US" sz="837" dirty="0"/>
          </a:p>
        </p:txBody>
      </p:sp>
      <p:pic>
        <p:nvPicPr>
          <p:cNvPr id="25" name="Image 10" descr="preencoded.png">    </p:cNvPr>
          <p:cNvPicPr>
            <a:picLocks noChangeAspect="1"/>
          </p:cNvPicPr>
          <p:nvPr/>
        </p:nvPicPr>
        <p:blipFill>
          <a:blip r:embed="rId11"/>
          <a:stretch>
            <a:fillRect/>
          </a:stretch>
        </p:blipFill>
        <p:spPr>
          <a:xfrm>
            <a:off x="214313" y="4906249"/>
            <a:ext cx="114300" cy="114300"/>
          </a:xfrm>
          <a:prstGeom prst="rect">
            <a:avLst/>
          </a:prstGeom>
        </p:spPr>
      </p:pic>
      <p:sp>
        <p:nvSpPr>
          <p:cNvPr id="26" name="Text 13"/>
          <p:cNvSpPr/>
          <p:nvPr/>
        </p:nvSpPr>
        <p:spPr>
          <a:xfrm>
            <a:off x="400050" y="4884818"/>
            <a:ext cx="333208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Limited direct productivity measures for government activities</a:t>
            </a:r>
            <a:endParaRPr lang="en-US" sz="837" dirty="0"/>
          </a:p>
        </p:txBody>
      </p:sp>
      <p:pic>
        <p:nvPicPr>
          <p:cNvPr id="27" name="Image 11" descr="preencoded.png">    </p:cNvPr>
          <p:cNvPicPr>
            <a:picLocks noChangeAspect="1"/>
          </p:cNvPicPr>
          <p:nvPr/>
        </p:nvPicPr>
        <p:blipFill>
          <a:blip r:embed="rId12"/>
          <a:stretch>
            <a:fillRect/>
          </a:stretch>
        </p:blipFill>
        <p:spPr>
          <a:xfrm>
            <a:off x="214313" y="5134849"/>
            <a:ext cx="114300" cy="114300"/>
          </a:xfrm>
          <a:prstGeom prst="rect">
            <a:avLst/>
          </a:prstGeom>
        </p:spPr>
      </p:pic>
      <p:sp>
        <p:nvSpPr>
          <p:cNvPr id="28" name="Text 14"/>
          <p:cNvSpPr/>
          <p:nvPr/>
        </p:nvSpPr>
        <p:spPr>
          <a:xfrm>
            <a:off x="400050" y="5113418"/>
            <a:ext cx="307890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Challenges in valuing public goods and collective services</a:t>
            </a:r>
            <a:endParaRPr lang="en-US" sz="837" dirty="0"/>
          </a:p>
        </p:txBody>
      </p:sp>
      <p:pic>
        <p:nvPicPr>
          <p:cNvPr id="29" name="Image 12" descr="preencoded.png">    </p:cNvPr>
          <p:cNvPicPr>
            <a:picLocks noChangeAspect="1"/>
          </p:cNvPicPr>
          <p:nvPr/>
        </p:nvPicPr>
        <p:blipFill>
          <a:blip r:embed="rId13"/>
          <a:stretch>
            <a:fillRect/>
          </a:stretch>
        </p:blipFill>
        <p:spPr>
          <a:xfrm>
            <a:off x="4873461" y="1238687"/>
            <a:ext cx="3929063" cy="3571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5923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International Trade in National Accounts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188452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Framework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International trade is measured in the national accounts through exports and imports of goods and services, with net exports (exports minus imports) contributing to GDP.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Goods trade data primarily from Census Bureau and Customs and Border Protection</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Services trade data from BEA surveys and Treasury International Capital system</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78594" cy="142875"/>
          </a:xfrm>
          <a:prstGeom prst="rect">
            <a:avLst/>
          </a:prstGeom>
        </p:spPr>
      </p:pic>
      <p:sp>
        <p:nvSpPr>
          <p:cNvPr id="12" name="Text 5"/>
          <p:cNvSpPr/>
          <p:nvPr/>
        </p:nvSpPr>
        <p:spPr>
          <a:xfrm>
            <a:off x="450056" y="2474919"/>
            <a:ext cx="144504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Global Value Chains </a:t>
            </a:r>
            <a:endParaRPr lang="en-US" sz="1046" dirty="0"/>
          </a:p>
        </p:txBody>
      </p:sp>
      <p:sp>
        <p:nvSpPr>
          <p:cNvPr id="13" name="Text 6"/>
          <p:cNvSpPr/>
          <p:nvPr/>
        </p:nvSpPr>
        <p:spPr>
          <a:xfrm>
            <a:off x="214313" y="27160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fragmentation of production across international borders creates significant measurement challenges for national accounts and trade statistics. </a:t>
            </a:r>
            <a:endParaRPr lang="en-US" sz="837" dirty="0"/>
          </a:p>
        </p:txBody>
      </p:sp>
      <p:pic>
        <p:nvPicPr>
          <p:cNvPr id="14" name="Image 5" descr="preencoded.png">    </p:cNvPr>
          <p:cNvPicPr>
            <a:picLocks noChangeAspect="1"/>
          </p:cNvPicPr>
          <p:nvPr/>
        </p:nvPicPr>
        <p:blipFill>
          <a:blip r:embed="rId6"/>
          <a:stretch>
            <a:fillRect/>
          </a:stretch>
        </p:blipFill>
        <p:spPr>
          <a:xfrm>
            <a:off x="214313" y="3288916"/>
            <a:ext cx="114300" cy="114300"/>
          </a:xfrm>
          <a:prstGeom prst="rect">
            <a:avLst/>
          </a:prstGeom>
        </p:spPr>
      </p:pic>
      <p:sp>
        <p:nvSpPr>
          <p:cNvPr id="15" name="Text 7"/>
          <p:cNvSpPr/>
          <p:nvPr/>
        </p:nvSpPr>
        <p:spPr>
          <a:xfrm>
            <a:off x="400050" y="3267484"/>
            <a:ext cx="323514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Gross trade flows overstate domestic value added in exports</a:t>
            </a:r>
            <a:endParaRPr lang="en-US" sz="837" dirty="0"/>
          </a:p>
        </p:txBody>
      </p:sp>
      <p:pic>
        <p:nvPicPr>
          <p:cNvPr id="16" name="Image 6" descr="preencoded.png">    </p:cNvPr>
          <p:cNvPicPr>
            <a:picLocks noChangeAspect="1"/>
          </p:cNvPicPr>
          <p:nvPr/>
        </p:nvPicPr>
        <p:blipFill>
          <a:blip r:embed="rId7"/>
          <a:stretch>
            <a:fillRect/>
          </a:stretch>
        </p:blipFill>
        <p:spPr>
          <a:xfrm>
            <a:off x="214313" y="3517516"/>
            <a:ext cx="114300" cy="114300"/>
          </a:xfrm>
          <a:prstGeom prst="rect">
            <a:avLst/>
          </a:prstGeom>
        </p:spPr>
      </p:pic>
      <p:sp>
        <p:nvSpPr>
          <p:cNvPr id="17" name="Text 8"/>
          <p:cNvSpPr/>
          <p:nvPr/>
        </p:nvSpPr>
        <p:spPr>
          <a:xfrm>
            <a:off x="400050" y="349608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Difficulty attributing value added to specific countries in complex supply chains</a:t>
            </a:r>
            <a:endParaRPr lang="en-US" sz="837" dirty="0"/>
          </a:p>
        </p:txBody>
      </p:sp>
      <p:pic>
        <p:nvPicPr>
          <p:cNvPr id="18" name="Image 7" descr="preencoded.png">    </p:cNvPr>
          <p:cNvPicPr>
            <a:picLocks noChangeAspect="1"/>
          </p:cNvPicPr>
          <p:nvPr/>
        </p:nvPicPr>
        <p:blipFill>
          <a:blip r:embed="rId8"/>
          <a:stretch>
            <a:fillRect/>
          </a:stretch>
        </p:blipFill>
        <p:spPr>
          <a:xfrm>
            <a:off x="214313" y="3917566"/>
            <a:ext cx="114300" cy="114300"/>
          </a:xfrm>
          <a:prstGeom prst="rect">
            <a:avLst/>
          </a:prstGeom>
        </p:spPr>
      </p:pic>
      <p:sp>
        <p:nvSpPr>
          <p:cNvPr id="19" name="Text 9"/>
          <p:cNvSpPr/>
          <p:nvPr/>
        </p:nvSpPr>
        <p:spPr>
          <a:xfrm>
            <a:off x="400050" y="38961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BEA developing Trade in Value Added (TiVA) statistics to address these issues</a:t>
            </a:r>
            <a:endParaRPr lang="en-US" sz="837" dirty="0"/>
          </a:p>
        </p:txBody>
      </p:sp>
      <p:pic>
        <p:nvPicPr>
          <p:cNvPr id="20" name="Image 8" descr="preencoded.png">    </p:cNvPr>
          <p:cNvPicPr>
            <a:picLocks noChangeAspect="1"/>
          </p:cNvPicPr>
          <p:nvPr/>
        </p:nvPicPr>
        <p:blipFill>
          <a:blip r:embed="rId9"/>
          <a:stretch>
            <a:fillRect/>
          </a:stretch>
        </p:blipFill>
        <p:spPr>
          <a:xfrm>
            <a:off x="214313" y="4381909"/>
            <a:ext cx="142875" cy="142875"/>
          </a:xfrm>
          <a:prstGeom prst="rect">
            <a:avLst/>
          </a:prstGeom>
        </p:spPr>
      </p:pic>
      <p:sp>
        <p:nvSpPr>
          <p:cNvPr id="21" name="Text 10"/>
          <p:cNvSpPr/>
          <p:nvPr/>
        </p:nvSpPr>
        <p:spPr>
          <a:xfrm>
            <a:off x="414338" y="4355120"/>
            <a:ext cx="332915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Transfer Pricing and Measurement Challenges </a:t>
            </a:r>
            <a:endParaRPr lang="en-US" sz="1046" dirty="0"/>
          </a:p>
        </p:txBody>
      </p:sp>
      <p:sp>
        <p:nvSpPr>
          <p:cNvPr id="22" name="Text 11"/>
          <p:cNvSpPr/>
          <p:nvPr/>
        </p:nvSpPr>
        <p:spPr>
          <a:xfrm>
            <a:off x="214313" y="459622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Multinational enterprises' internal pricing practices create significant challenges for accurate trade and GDP measurement. </a:t>
            </a:r>
            <a:endParaRPr lang="en-US" sz="837" dirty="0"/>
          </a:p>
        </p:txBody>
      </p:sp>
      <p:pic>
        <p:nvPicPr>
          <p:cNvPr id="23" name="Image 9" descr="preencoded.png">    </p:cNvPr>
          <p:cNvPicPr>
            <a:picLocks noChangeAspect="1"/>
          </p:cNvPicPr>
          <p:nvPr/>
        </p:nvPicPr>
        <p:blipFill>
          <a:blip r:embed="rId10"/>
          <a:stretch>
            <a:fillRect/>
          </a:stretch>
        </p:blipFill>
        <p:spPr>
          <a:xfrm>
            <a:off x="214313" y="5009108"/>
            <a:ext cx="114300" cy="114300"/>
          </a:xfrm>
          <a:prstGeom prst="rect">
            <a:avLst/>
          </a:prstGeom>
        </p:spPr>
      </p:pic>
      <p:sp>
        <p:nvSpPr>
          <p:cNvPr id="24" name="Text 12"/>
          <p:cNvSpPr/>
          <p:nvPr/>
        </p:nvSpPr>
        <p:spPr>
          <a:xfrm>
            <a:off x="400050" y="4987677"/>
            <a:ext cx="363039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Transfer pricing may not reflect true economic value of transactions</a:t>
            </a:r>
            <a:endParaRPr lang="en-US" sz="837" dirty="0"/>
          </a:p>
        </p:txBody>
      </p:sp>
      <p:pic>
        <p:nvPicPr>
          <p:cNvPr id="25" name="Image 10" descr="preencoded.png">    </p:cNvPr>
          <p:cNvPicPr>
            <a:picLocks noChangeAspect="1"/>
          </p:cNvPicPr>
          <p:nvPr/>
        </p:nvPicPr>
        <p:blipFill>
          <a:blip r:embed="rId11"/>
          <a:stretch>
            <a:fillRect/>
          </a:stretch>
        </p:blipFill>
        <p:spPr>
          <a:xfrm>
            <a:off x="214313" y="5237708"/>
            <a:ext cx="114300" cy="114300"/>
          </a:xfrm>
          <a:prstGeom prst="rect">
            <a:avLst/>
          </a:prstGeom>
        </p:spPr>
      </p:pic>
      <p:sp>
        <p:nvSpPr>
          <p:cNvPr id="26" name="Text 13"/>
          <p:cNvSpPr/>
          <p:nvPr/>
        </p:nvSpPr>
        <p:spPr>
          <a:xfrm>
            <a:off x="400050" y="521627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Profit shifting through intellectual property location distorts trade statistics</a:t>
            </a:r>
            <a:endParaRPr lang="en-US" sz="837" dirty="0"/>
          </a:p>
        </p:txBody>
      </p:sp>
      <p:pic>
        <p:nvPicPr>
          <p:cNvPr id="27" name="Image 11" descr="preencoded.png">    </p:cNvPr>
          <p:cNvPicPr>
            <a:picLocks noChangeAspect="1"/>
          </p:cNvPicPr>
          <p:nvPr/>
        </p:nvPicPr>
        <p:blipFill>
          <a:blip r:embed="rId12"/>
          <a:stretch>
            <a:fillRect/>
          </a:stretch>
        </p:blipFill>
        <p:spPr>
          <a:xfrm>
            <a:off x="214313" y="5637758"/>
            <a:ext cx="114300" cy="114300"/>
          </a:xfrm>
          <a:prstGeom prst="rect">
            <a:avLst/>
          </a:prstGeom>
        </p:spPr>
      </p:pic>
      <p:sp>
        <p:nvSpPr>
          <p:cNvPr id="28" name="Text 14"/>
          <p:cNvSpPr/>
          <p:nvPr/>
        </p:nvSpPr>
        <p:spPr>
          <a:xfrm>
            <a:off x="400050" y="5616327"/>
            <a:ext cx="334740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Digital services trade particularly difficult to capture accurately</a:t>
            </a:r>
            <a:endParaRPr lang="en-US" sz="837" dirty="0"/>
          </a:p>
        </p:txBody>
      </p:sp>
      <p:pic>
        <p:nvPicPr>
          <p:cNvPr id="29" name="Image 12" descr="preencoded.png">    </p:cNvPr>
          <p:cNvPicPr>
            <a:picLocks noChangeAspect="1"/>
          </p:cNvPicPr>
          <p:nvPr/>
        </p:nvPicPr>
        <p:blipFill>
          <a:blip r:embed="rId13"/>
          <a:stretch>
            <a:fillRect/>
          </a:stretch>
        </p:blipFill>
        <p:spPr>
          <a:xfrm>
            <a:off x="4873461" y="1490142"/>
            <a:ext cx="3929063" cy="3571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8778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Income Distribution and Household Perspective</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78594" cy="142875"/>
          </a:xfrm>
          <a:prstGeom prst="rect">
            <a:avLst/>
          </a:prstGeom>
        </p:spPr>
      </p:pic>
      <p:sp>
        <p:nvSpPr>
          <p:cNvPr id="5" name="Text 1"/>
          <p:cNvSpPr/>
          <p:nvPr/>
        </p:nvSpPr>
        <p:spPr>
          <a:xfrm>
            <a:off x="450056" y="823317"/>
            <a:ext cx="207997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Beyond Aggregate Measures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While aggregate measures like GDP provide valuable information about overall economic performance, they reveal nothing about how economic gains are distributed across households and individuals.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Growing recognition that distribution matters for economic welfare assessment</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Stiglitz Commission emphasized need for household perspective in economic statistics</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60734" cy="142875"/>
          </a:xfrm>
          <a:prstGeom prst="rect">
            <a:avLst/>
          </a:prstGeom>
        </p:spPr>
      </p:pic>
      <p:sp>
        <p:nvSpPr>
          <p:cNvPr id="12" name="Text 5"/>
          <p:cNvSpPr/>
          <p:nvPr/>
        </p:nvSpPr>
        <p:spPr>
          <a:xfrm>
            <a:off x="432197" y="2474919"/>
            <a:ext cx="237917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Distributional National Accounts </a:t>
            </a:r>
            <a:endParaRPr lang="en-US" sz="1046" dirty="0"/>
          </a:p>
        </p:txBody>
      </p:sp>
      <p:sp>
        <p:nvSpPr>
          <p:cNvPr id="13" name="Text 6"/>
          <p:cNvSpPr/>
          <p:nvPr/>
        </p:nvSpPr>
        <p:spPr>
          <a:xfrm>
            <a:off x="214313" y="27160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Economic Analysis (BEA) has developed prototype Distributional National Accounts to show how personal income and its components are distributed across households. </a:t>
            </a:r>
            <a:endParaRPr lang="en-US" sz="837" dirty="0"/>
          </a:p>
        </p:txBody>
      </p:sp>
      <p:pic>
        <p:nvPicPr>
          <p:cNvPr id="14" name="Image 5" descr="preencoded.png">    </p:cNvPr>
          <p:cNvPicPr>
            <a:picLocks noChangeAspect="1"/>
          </p:cNvPicPr>
          <p:nvPr/>
        </p:nvPicPr>
        <p:blipFill>
          <a:blip r:embed="rId6"/>
          <a:stretch>
            <a:fillRect/>
          </a:stretch>
        </p:blipFill>
        <p:spPr>
          <a:xfrm>
            <a:off x="214313" y="3288916"/>
            <a:ext cx="114300" cy="114300"/>
          </a:xfrm>
          <a:prstGeom prst="rect">
            <a:avLst/>
          </a:prstGeom>
        </p:spPr>
      </p:pic>
      <p:sp>
        <p:nvSpPr>
          <p:cNvPr id="15" name="Text 7"/>
          <p:cNvSpPr/>
          <p:nvPr/>
        </p:nvSpPr>
        <p:spPr>
          <a:xfrm>
            <a:off x="400050" y="3267484"/>
            <a:ext cx="372663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Combines national accounts data with household survey and tax data</a:t>
            </a:r>
            <a:endParaRPr lang="en-US" sz="837" dirty="0"/>
          </a:p>
        </p:txBody>
      </p:sp>
      <p:pic>
        <p:nvPicPr>
          <p:cNvPr id="16" name="Image 6" descr="preencoded.png">    </p:cNvPr>
          <p:cNvPicPr>
            <a:picLocks noChangeAspect="1"/>
          </p:cNvPicPr>
          <p:nvPr/>
        </p:nvPicPr>
        <p:blipFill>
          <a:blip r:embed="rId7"/>
          <a:stretch>
            <a:fillRect/>
          </a:stretch>
        </p:blipFill>
        <p:spPr>
          <a:xfrm>
            <a:off x="214313" y="3517516"/>
            <a:ext cx="114300" cy="114300"/>
          </a:xfrm>
          <a:prstGeom prst="rect">
            <a:avLst/>
          </a:prstGeom>
        </p:spPr>
      </p:pic>
      <p:sp>
        <p:nvSpPr>
          <p:cNvPr id="17" name="Text 8"/>
          <p:cNvSpPr/>
          <p:nvPr/>
        </p:nvSpPr>
        <p:spPr>
          <a:xfrm>
            <a:off x="400050" y="3496084"/>
            <a:ext cx="350638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Provides income distribution by quintile, race, age, and education</a:t>
            </a:r>
            <a:endParaRPr lang="en-US" sz="837" dirty="0"/>
          </a:p>
        </p:txBody>
      </p:sp>
      <p:pic>
        <p:nvPicPr>
          <p:cNvPr id="18" name="Image 7" descr="preencoded.png">    </p:cNvPr>
          <p:cNvPicPr>
            <a:picLocks noChangeAspect="1"/>
          </p:cNvPicPr>
          <p:nvPr/>
        </p:nvPicPr>
        <p:blipFill>
          <a:blip r:embed="rId8"/>
          <a:stretch>
            <a:fillRect/>
          </a:stretch>
        </p:blipFill>
        <p:spPr>
          <a:xfrm>
            <a:off x="214313" y="3746116"/>
            <a:ext cx="114300" cy="114300"/>
          </a:xfrm>
          <a:prstGeom prst="rect">
            <a:avLst/>
          </a:prstGeom>
        </p:spPr>
      </p:pic>
      <p:sp>
        <p:nvSpPr>
          <p:cNvPr id="19" name="Text 9"/>
          <p:cNvSpPr/>
          <p:nvPr/>
        </p:nvSpPr>
        <p:spPr>
          <a:xfrm>
            <a:off x="400050" y="372468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Allows tracking of inequality trends consistent with national accounts totals</a:t>
            </a:r>
            <a:endParaRPr lang="en-US" sz="837" dirty="0"/>
          </a:p>
        </p:txBody>
      </p:sp>
      <p:pic>
        <p:nvPicPr>
          <p:cNvPr id="20" name="Image 8" descr="preencoded.png">    </p:cNvPr>
          <p:cNvPicPr>
            <a:picLocks noChangeAspect="1"/>
          </p:cNvPicPr>
          <p:nvPr/>
        </p:nvPicPr>
        <p:blipFill>
          <a:blip r:embed="rId9"/>
          <a:stretch>
            <a:fillRect/>
          </a:stretch>
        </p:blipFill>
        <p:spPr>
          <a:xfrm>
            <a:off x="214313" y="4210459"/>
            <a:ext cx="178594" cy="142875"/>
          </a:xfrm>
          <a:prstGeom prst="rect">
            <a:avLst/>
          </a:prstGeom>
        </p:spPr>
      </p:pic>
      <p:sp>
        <p:nvSpPr>
          <p:cNvPr id="21" name="Text 10"/>
          <p:cNvSpPr/>
          <p:nvPr/>
        </p:nvSpPr>
        <p:spPr>
          <a:xfrm>
            <a:off x="450056" y="4183670"/>
            <a:ext cx="163820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Key Inequality Metrics </a:t>
            </a:r>
            <a:endParaRPr lang="en-US" sz="1046" dirty="0"/>
          </a:p>
        </p:txBody>
      </p:sp>
      <p:sp>
        <p:nvSpPr>
          <p:cNvPr id="22" name="Text 11"/>
          <p:cNvSpPr/>
          <p:nvPr/>
        </p:nvSpPr>
        <p:spPr>
          <a:xfrm>
            <a:off x="214313" y="442477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Various statistical measures are used to quantify income and wealth inequality, each with different properties and interpretations. </a:t>
            </a:r>
            <a:endParaRPr lang="en-US" sz="837" dirty="0"/>
          </a:p>
        </p:txBody>
      </p:sp>
      <p:pic>
        <p:nvPicPr>
          <p:cNvPr id="23" name="Image 9" descr="preencoded.png">    </p:cNvPr>
          <p:cNvPicPr>
            <a:picLocks noChangeAspect="1"/>
          </p:cNvPicPr>
          <p:nvPr/>
        </p:nvPicPr>
        <p:blipFill>
          <a:blip r:embed="rId10"/>
          <a:stretch>
            <a:fillRect/>
          </a:stretch>
        </p:blipFill>
        <p:spPr>
          <a:xfrm>
            <a:off x="214313" y="4837658"/>
            <a:ext cx="114300" cy="114300"/>
          </a:xfrm>
          <a:prstGeom prst="rect">
            <a:avLst/>
          </a:prstGeom>
        </p:spPr>
      </p:pic>
      <p:sp>
        <p:nvSpPr>
          <p:cNvPr id="24" name="Text 12"/>
          <p:cNvSpPr/>
          <p:nvPr/>
        </p:nvSpPr>
        <p:spPr>
          <a:xfrm>
            <a:off x="400050" y="4816227"/>
            <a:ext cx="3515423"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Gini coefficient: summary measure of overall inequality (0-1 scale)</a:t>
            </a:r>
            <a:endParaRPr lang="en-US" sz="837" dirty="0"/>
          </a:p>
        </p:txBody>
      </p:sp>
      <p:pic>
        <p:nvPicPr>
          <p:cNvPr id="25" name="Image 10" descr="preencoded.png">    </p:cNvPr>
          <p:cNvPicPr>
            <a:picLocks noChangeAspect="1"/>
          </p:cNvPicPr>
          <p:nvPr/>
        </p:nvPicPr>
        <p:blipFill>
          <a:blip r:embed="rId11"/>
          <a:stretch>
            <a:fillRect/>
          </a:stretch>
        </p:blipFill>
        <p:spPr>
          <a:xfrm>
            <a:off x="214313" y="5066258"/>
            <a:ext cx="114300" cy="114300"/>
          </a:xfrm>
          <a:prstGeom prst="rect">
            <a:avLst/>
          </a:prstGeom>
        </p:spPr>
      </p:pic>
      <p:sp>
        <p:nvSpPr>
          <p:cNvPr id="26" name="Text 13"/>
          <p:cNvSpPr/>
          <p:nvPr/>
        </p:nvSpPr>
        <p:spPr>
          <a:xfrm>
            <a:off x="400050" y="5044827"/>
            <a:ext cx="383705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Income shares: percentage of total income received by different groups</a:t>
            </a:r>
            <a:endParaRPr lang="en-US" sz="837" dirty="0"/>
          </a:p>
        </p:txBody>
      </p:sp>
      <p:pic>
        <p:nvPicPr>
          <p:cNvPr id="27" name="Image 11" descr="preencoded.png">    </p:cNvPr>
          <p:cNvPicPr>
            <a:picLocks noChangeAspect="1"/>
          </p:cNvPicPr>
          <p:nvPr/>
        </p:nvPicPr>
        <p:blipFill>
          <a:blip r:embed="rId12"/>
          <a:stretch>
            <a:fillRect/>
          </a:stretch>
        </p:blipFill>
        <p:spPr>
          <a:xfrm>
            <a:off x="214313" y="5294858"/>
            <a:ext cx="114300" cy="114300"/>
          </a:xfrm>
          <a:prstGeom prst="rect">
            <a:avLst/>
          </a:prstGeom>
        </p:spPr>
      </p:pic>
      <p:sp>
        <p:nvSpPr>
          <p:cNvPr id="28" name="Text 14"/>
          <p:cNvSpPr/>
          <p:nvPr/>
        </p:nvSpPr>
        <p:spPr>
          <a:xfrm>
            <a:off x="400050" y="527342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Percentile ratios: compare incomes at different points in the distribution</a:t>
            </a:r>
            <a:endParaRPr lang="en-US" sz="837" dirty="0"/>
          </a:p>
        </p:txBody>
      </p:sp>
      <p:pic>
        <p:nvPicPr>
          <p:cNvPr id="29" name="Image 12" descr="preencoded.png">    </p:cNvPr>
          <p:cNvPicPr>
            <a:picLocks noChangeAspect="1"/>
          </p:cNvPicPr>
          <p:nvPr/>
        </p:nvPicPr>
        <p:blipFill>
          <a:blip r:embed="rId13"/>
          <a:stretch>
            <a:fillRect/>
          </a:stretch>
        </p:blipFill>
        <p:spPr>
          <a:xfrm>
            <a:off x="4873461" y="1404417"/>
            <a:ext cx="3929063" cy="3571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5633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Employment and Unemployment Measurement</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25016" cy="142875"/>
          </a:xfrm>
          <a:prstGeom prst="rect">
            <a:avLst/>
          </a:prstGeom>
        </p:spPr>
      </p:pic>
      <p:sp>
        <p:nvSpPr>
          <p:cNvPr id="5" name="Text 1"/>
          <p:cNvSpPr/>
          <p:nvPr/>
        </p:nvSpPr>
        <p:spPr>
          <a:xfrm>
            <a:off x="396478" y="823317"/>
            <a:ext cx="231887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Current Population Survey (CPS)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Current Population Survey is a monthly household survey conducted by the Census Bureau for the Bureau of Labor Statistics (BLS) that serves as the primary source of labor force statistics in the United States.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284265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Monthly sample of approximately 60,000 households</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58261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Reference period is the week containing the 12th day of the month</a:t>
            </a:r>
            <a:endParaRPr lang="en-US" sz="837" dirty="0"/>
          </a:p>
        </p:txBody>
      </p:sp>
      <p:pic>
        <p:nvPicPr>
          <p:cNvPr id="11" name="Image 4" descr="preencoded.png">    </p:cNvPr>
          <p:cNvPicPr>
            <a:picLocks noChangeAspect="1"/>
          </p:cNvPicPr>
          <p:nvPr/>
        </p:nvPicPr>
        <p:blipFill>
          <a:blip r:embed="rId5"/>
          <a:stretch>
            <a:fillRect/>
          </a:stretch>
        </p:blipFill>
        <p:spPr>
          <a:xfrm>
            <a:off x="214313" y="2158808"/>
            <a:ext cx="125016" cy="142875"/>
          </a:xfrm>
          <a:prstGeom prst="rect">
            <a:avLst/>
          </a:prstGeom>
        </p:spPr>
      </p:pic>
      <p:sp>
        <p:nvSpPr>
          <p:cNvPr id="12" name="Text 5"/>
          <p:cNvSpPr/>
          <p:nvPr/>
        </p:nvSpPr>
        <p:spPr>
          <a:xfrm>
            <a:off x="396478" y="2132019"/>
            <a:ext cx="156364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Labor Force Concepts </a:t>
            </a:r>
            <a:endParaRPr lang="en-US" sz="1046" dirty="0"/>
          </a:p>
        </p:txBody>
      </p:sp>
      <p:sp>
        <p:nvSpPr>
          <p:cNvPr id="13" name="Text 6"/>
          <p:cNvSpPr/>
          <p:nvPr/>
        </p:nvSpPr>
        <p:spPr>
          <a:xfrm>
            <a:off x="214313" y="23731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BLS uses specific definitions to classify the working-age population into mutually exclusive categories for statistical purposes. </a:t>
            </a:r>
            <a:endParaRPr lang="en-US" sz="837" dirty="0"/>
          </a:p>
        </p:txBody>
      </p:sp>
      <p:pic>
        <p:nvPicPr>
          <p:cNvPr id="14" name="Image 5" descr="preencoded.png">    </p:cNvPr>
          <p:cNvPicPr>
            <a:picLocks noChangeAspect="1"/>
          </p:cNvPicPr>
          <p:nvPr/>
        </p:nvPicPr>
        <p:blipFill>
          <a:blip r:embed="rId6"/>
          <a:stretch>
            <a:fillRect/>
          </a:stretch>
        </p:blipFill>
        <p:spPr>
          <a:xfrm>
            <a:off x="214313" y="2786007"/>
            <a:ext cx="114300" cy="114300"/>
          </a:xfrm>
          <a:prstGeom prst="rect">
            <a:avLst/>
          </a:prstGeom>
        </p:spPr>
      </p:pic>
      <p:sp>
        <p:nvSpPr>
          <p:cNvPr id="15" name="Text 7"/>
          <p:cNvSpPr/>
          <p:nvPr/>
        </p:nvSpPr>
        <p:spPr>
          <a:xfrm>
            <a:off x="400050" y="276457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Employed: worked at least 1 hour for pay or profit during reference week</a:t>
            </a:r>
            <a:endParaRPr lang="en-US" sz="837" dirty="0"/>
          </a:p>
        </p:txBody>
      </p:sp>
      <p:pic>
        <p:nvPicPr>
          <p:cNvPr id="16" name="Image 6" descr="preencoded.png">    </p:cNvPr>
          <p:cNvPicPr>
            <a:picLocks noChangeAspect="1"/>
          </p:cNvPicPr>
          <p:nvPr/>
        </p:nvPicPr>
        <p:blipFill>
          <a:blip r:embed="rId7"/>
          <a:stretch>
            <a:fillRect/>
          </a:stretch>
        </p:blipFill>
        <p:spPr>
          <a:xfrm>
            <a:off x="214313" y="3186057"/>
            <a:ext cx="114300" cy="114300"/>
          </a:xfrm>
          <a:prstGeom prst="rect">
            <a:avLst/>
          </a:prstGeom>
        </p:spPr>
      </p:pic>
      <p:sp>
        <p:nvSpPr>
          <p:cNvPr id="17" name="Text 8"/>
          <p:cNvSpPr/>
          <p:nvPr/>
        </p:nvSpPr>
        <p:spPr>
          <a:xfrm>
            <a:off x="400050" y="316462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Unemployed: not employed, available for work, and actively seeking work</a:t>
            </a:r>
            <a:endParaRPr lang="en-US" sz="837" dirty="0"/>
          </a:p>
        </p:txBody>
      </p:sp>
      <p:pic>
        <p:nvPicPr>
          <p:cNvPr id="18" name="Image 7" descr="preencoded.png">    </p:cNvPr>
          <p:cNvPicPr>
            <a:picLocks noChangeAspect="1"/>
          </p:cNvPicPr>
          <p:nvPr/>
        </p:nvPicPr>
        <p:blipFill>
          <a:blip r:embed="rId8"/>
          <a:stretch>
            <a:fillRect/>
          </a:stretch>
        </p:blipFill>
        <p:spPr>
          <a:xfrm>
            <a:off x="214313" y="3586107"/>
            <a:ext cx="114300" cy="114300"/>
          </a:xfrm>
          <a:prstGeom prst="rect">
            <a:avLst/>
          </a:prstGeom>
        </p:spPr>
      </p:pic>
      <p:sp>
        <p:nvSpPr>
          <p:cNvPr id="19" name="Text 9"/>
          <p:cNvSpPr/>
          <p:nvPr/>
        </p:nvSpPr>
        <p:spPr>
          <a:xfrm>
            <a:off x="400050" y="3564675"/>
            <a:ext cx="286757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Not in labor force: neither employed nor unemployed</a:t>
            </a:r>
            <a:endParaRPr lang="en-US" sz="837" dirty="0"/>
          </a:p>
        </p:txBody>
      </p:sp>
      <p:pic>
        <p:nvPicPr>
          <p:cNvPr id="20" name="Image 8" descr="preencoded.png">    </p:cNvPr>
          <p:cNvPicPr>
            <a:picLocks noChangeAspect="1"/>
          </p:cNvPicPr>
          <p:nvPr/>
        </p:nvPicPr>
        <p:blipFill>
          <a:blip r:embed="rId9"/>
          <a:stretch>
            <a:fillRect/>
          </a:stretch>
        </p:blipFill>
        <p:spPr>
          <a:xfrm>
            <a:off x="214313" y="3879000"/>
            <a:ext cx="142875" cy="142875"/>
          </a:xfrm>
          <a:prstGeom prst="rect">
            <a:avLst/>
          </a:prstGeom>
        </p:spPr>
      </p:pic>
      <p:sp>
        <p:nvSpPr>
          <p:cNvPr id="21" name="Text 10"/>
          <p:cNvSpPr/>
          <p:nvPr/>
        </p:nvSpPr>
        <p:spPr>
          <a:xfrm>
            <a:off x="414338" y="3852211"/>
            <a:ext cx="18542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Challenges </a:t>
            </a:r>
            <a:endParaRPr lang="en-US" sz="1046" dirty="0"/>
          </a:p>
        </p:txBody>
      </p:sp>
      <p:sp>
        <p:nvSpPr>
          <p:cNvPr id="22" name="Text 11"/>
          <p:cNvSpPr/>
          <p:nvPr/>
        </p:nvSpPr>
        <p:spPr>
          <a:xfrm>
            <a:off x="214313" y="4093313"/>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changing nature of work creates significant challenges for traditional employment statistics. </a:t>
            </a:r>
            <a:endParaRPr lang="en-US" sz="837" dirty="0"/>
          </a:p>
        </p:txBody>
      </p:sp>
      <p:pic>
        <p:nvPicPr>
          <p:cNvPr id="23" name="Image 9" descr="preencoded.png">    </p:cNvPr>
          <p:cNvPicPr>
            <a:picLocks noChangeAspect="1"/>
          </p:cNvPicPr>
          <p:nvPr/>
        </p:nvPicPr>
        <p:blipFill>
          <a:blip r:embed="rId10"/>
          <a:stretch>
            <a:fillRect/>
          </a:stretch>
        </p:blipFill>
        <p:spPr>
          <a:xfrm>
            <a:off x="214313" y="4506199"/>
            <a:ext cx="114300" cy="114300"/>
          </a:xfrm>
          <a:prstGeom prst="rect">
            <a:avLst/>
          </a:prstGeom>
        </p:spPr>
      </p:pic>
      <p:sp>
        <p:nvSpPr>
          <p:cNvPr id="24" name="Text 12"/>
          <p:cNvSpPr/>
          <p:nvPr/>
        </p:nvSpPr>
        <p:spPr>
          <a:xfrm>
            <a:off x="400050" y="4484768"/>
            <a:ext cx="302816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Gig economy and platform work often not fully captured</a:t>
            </a:r>
            <a:endParaRPr lang="en-US" sz="837" dirty="0"/>
          </a:p>
        </p:txBody>
      </p:sp>
      <p:pic>
        <p:nvPicPr>
          <p:cNvPr id="25" name="Image 10" descr="preencoded.png">    </p:cNvPr>
          <p:cNvPicPr>
            <a:picLocks noChangeAspect="1"/>
          </p:cNvPicPr>
          <p:nvPr/>
        </p:nvPicPr>
        <p:blipFill>
          <a:blip r:embed="rId11"/>
          <a:stretch>
            <a:fillRect/>
          </a:stretch>
        </p:blipFill>
        <p:spPr>
          <a:xfrm>
            <a:off x="214313" y="4734799"/>
            <a:ext cx="114300" cy="114300"/>
          </a:xfrm>
          <a:prstGeom prst="rect">
            <a:avLst/>
          </a:prstGeom>
        </p:spPr>
      </p:pic>
      <p:sp>
        <p:nvSpPr>
          <p:cNvPr id="26" name="Text 13"/>
          <p:cNvSpPr/>
          <p:nvPr/>
        </p:nvSpPr>
        <p:spPr>
          <a:xfrm>
            <a:off x="400050" y="4713368"/>
            <a:ext cx="382254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Multiple jobholding and hybrid work arrangements difficult to measure</a:t>
            </a:r>
            <a:endParaRPr lang="en-US" sz="837" dirty="0"/>
          </a:p>
        </p:txBody>
      </p:sp>
      <p:pic>
        <p:nvPicPr>
          <p:cNvPr id="27" name="Image 11" descr="preencoded.png">    </p:cNvPr>
          <p:cNvPicPr>
            <a:picLocks noChangeAspect="1"/>
          </p:cNvPicPr>
          <p:nvPr/>
        </p:nvPicPr>
        <p:blipFill>
          <a:blip r:embed="rId12"/>
          <a:stretch>
            <a:fillRect/>
          </a:stretch>
        </p:blipFill>
        <p:spPr>
          <a:xfrm>
            <a:off x="214313" y="4963399"/>
            <a:ext cx="114300" cy="114300"/>
          </a:xfrm>
          <a:prstGeom prst="rect">
            <a:avLst/>
          </a:prstGeom>
        </p:spPr>
      </p:pic>
      <p:sp>
        <p:nvSpPr>
          <p:cNvPr id="28" name="Text 14"/>
          <p:cNvSpPr/>
          <p:nvPr/>
        </p:nvSpPr>
        <p:spPr>
          <a:xfrm>
            <a:off x="400050" y="4941968"/>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Alternative measures (U-1 through U-6) provide broader perspectives on labor underutilization</a:t>
            </a:r>
            <a:endParaRPr lang="en-US" sz="837" dirty="0"/>
          </a:p>
        </p:txBody>
      </p:sp>
      <p:pic>
        <p:nvPicPr>
          <p:cNvPr id="29" name="Image 12" descr="preencoded.png">    </p:cNvPr>
          <p:cNvPicPr>
            <a:picLocks noChangeAspect="1"/>
          </p:cNvPicPr>
          <p:nvPr/>
        </p:nvPicPr>
        <p:blipFill>
          <a:blip r:embed="rId13"/>
          <a:stretch>
            <a:fillRect/>
          </a:stretch>
        </p:blipFill>
        <p:spPr>
          <a:xfrm>
            <a:off x="4873461" y="1238687"/>
            <a:ext cx="3929063" cy="3571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71931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Establishment vs. Household Employment Data</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07156" cy="142875"/>
          </a:xfrm>
          <a:prstGeom prst="rect">
            <a:avLst/>
          </a:prstGeom>
        </p:spPr>
      </p:pic>
      <p:sp>
        <p:nvSpPr>
          <p:cNvPr id="5" name="Text 1"/>
          <p:cNvSpPr/>
          <p:nvPr/>
        </p:nvSpPr>
        <p:spPr>
          <a:xfrm>
            <a:off x="378619" y="823317"/>
            <a:ext cx="260275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Current Employment Statistics (CES)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Current Employment Statistics survey, also known as the "establishment" or "payroll" survey, collects data from approximately 122,000 businesses and government agencies representing 666,000 worksites. </a:t>
            </a:r>
            <a:endParaRPr lang="en-US" sz="837" dirty="0"/>
          </a:p>
        </p:txBody>
      </p:sp>
      <p:pic>
        <p:nvPicPr>
          <p:cNvPr id="7" name="Image 2" descr="preencoded.png">    </p:cNvPr>
          <p:cNvPicPr>
            <a:picLocks noChangeAspect="1"/>
          </p:cNvPicPr>
          <p:nvPr/>
        </p:nvPicPr>
        <p:blipFill>
          <a:blip r:embed="rId3"/>
          <a:stretch>
            <a:fillRect/>
          </a:stretch>
        </p:blipFill>
        <p:spPr>
          <a:xfrm>
            <a:off x="214313" y="1797323"/>
            <a:ext cx="114300" cy="114300"/>
          </a:xfrm>
          <a:prstGeom prst="rect">
            <a:avLst/>
          </a:prstGeom>
        </p:spPr>
      </p:pic>
      <p:sp>
        <p:nvSpPr>
          <p:cNvPr id="8" name="Text 3"/>
          <p:cNvSpPr/>
          <p:nvPr/>
        </p:nvSpPr>
        <p:spPr>
          <a:xfrm>
            <a:off x="400050" y="1775892"/>
            <a:ext cx="368561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Counts jobs, not people (multiple jobholders counted multiple times)</a:t>
            </a:r>
            <a:endParaRPr lang="en-US" sz="837" dirty="0"/>
          </a:p>
        </p:txBody>
      </p:sp>
      <p:pic>
        <p:nvPicPr>
          <p:cNvPr id="9" name="Image 3" descr="preencoded.png">    </p:cNvPr>
          <p:cNvPicPr>
            <a:picLocks noChangeAspect="1"/>
          </p:cNvPicPr>
          <p:nvPr/>
        </p:nvPicPr>
        <p:blipFill>
          <a:blip r:embed="rId4"/>
          <a:stretch>
            <a:fillRect/>
          </a:stretch>
        </p:blipFill>
        <p:spPr>
          <a:xfrm>
            <a:off x="214313" y="2025923"/>
            <a:ext cx="114300" cy="114300"/>
          </a:xfrm>
          <a:prstGeom prst="rect">
            <a:avLst/>
          </a:prstGeom>
        </p:spPr>
      </p:pic>
      <p:sp>
        <p:nvSpPr>
          <p:cNvPr id="10" name="Text 4"/>
          <p:cNvSpPr/>
          <p:nvPr/>
        </p:nvSpPr>
        <p:spPr>
          <a:xfrm>
            <a:off x="400050" y="2004492"/>
            <a:ext cx="306656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Provides detailed industry data and earnings information</a:t>
            </a:r>
            <a:endParaRPr lang="en-US" sz="837" dirty="0"/>
          </a:p>
        </p:txBody>
      </p:sp>
      <p:pic>
        <p:nvPicPr>
          <p:cNvPr id="11" name="Image 4" descr="preencoded.png">    </p:cNvPr>
          <p:cNvPicPr>
            <a:picLocks noChangeAspect="1"/>
          </p:cNvPicPr>
          <p:nvPr/>
        </p:nvPicPr>
        <p:blipFill>
          <a:blip r:embed="rId5"/>
          <a:stretch>
            <a:fillRect/>
          </a:stretch>
        </p:blipFill>
        <p:spPr>
          <a:xfrm>
            <a:off x="214313" y="2318817"/>
            <a:ext cx="160734" cy="142875"/>
          </a:xfrm>
          <a:prstGeom prst="rect">
            <a:avLst/>
          </a:prstGeom>
        </p:spPr>
      </p:pic>
      <p:sp>
        <p:nvSpPr>
          <p:cNvPr id="12" name="Text 5"/>
          <p:cNvSpPr/>
          <p:nvPr/>
        </p:nvSpPr>
        <p:spPr>
          <a:xfrm>
            <a:off x="432197" y="2292028"/>
            <a:ext cx="231887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Current Population Survey (CPS) </a:t>
            </a:r>
            <a:endParaRPr lang="en-US" sz="1046" dirty="0"/>
          </a:p>
        </p:txBody>
      </p:sp>
      <p:sp>
        <p:nvSpPr>
          <p:cNvPr id="13" name="Text 6"/>
          <p:cNvSpPr/>
          <p:nvPr/>
        </p:nvSpPr>
        <p:spPr>
          <a:xfrm>
            <a:off x="214313" y="253312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Current Population Survey, or "household survey," interviews approximately 60,000 households monthly to measure employment status of the population. </a:t>
            </a:r>
            <a:endParaRPr lang="en-US" sz="837" dirty="0"/>
          </a:p>
        </p:txBody>
      </p:sp>
      <p:pic>
        <p:nvPicPr>
          <p:cNvPr id="14" name="Image 5" descr="preencoded.png">    </p:cNvPr>
          <p:cNvPicPr>
            <a:picLocks noChangeAspect="1"/>
          </p:cNvPicPr>
          <p:nvPr/>
        </p:nvPicPr>
        <p:blipFill>
          <a:blip r:embed="rId6"/>
          <a:stretch>
            <a:fillRect/>
          </a:stretch>
        </p:blipFill>
        <p:spPr>
          <a:xfrm>
            <a:off x="214313" y="3106024"/>
            <a:ext cx="114300" cy="114300"/>
          </a:xfrm>
          <a:prstGeom prst="rect">
            <a:avLst/>
          </a:prstGeom>
        </p:spPr>
      </p:pic>
      <p:sp>
        <p:nvSpPr>
          <p:cNvPr id="15" name="Text 7"/>
          <p:cNvSpPr/>
          <p:nvPr/>
        </p:nvSpPr>
        <p:spPr>
          <a:xfrm>
            <a:off x="400050" y="3084593"/>
            <a:ext cx="346982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Counts employed people, regardless of how many jobs they hold</a:t>
            </a:r>
            <a:endParaRPr lang="en-US" sz="837" dirty="0"/>
          </a:p>
        </p:txBody>
      </p:sp>
      <p:pic>
        <p:nvPicPr>
          <p:cNvPr id="16" name="Image 6" descr="preencoded.png">    </p:cNvPr>
          <p:cNvPicPr>
            <a:picLocks noChangeAspect="1"/>
          </p:cNvPicPr>
          <p:nvPr/>
        </p:nvPicPr>
        <p:blipFill>
          <a:blip r:embed="rId7"/>
          <a:stretch>
            <a:fillRect/>
          </a:stretch>
        </p:blipFill>
        <p:spPr>
          <a:xfrm>
            <a:off x="214313" y="3334624"/>
            <a:ext cx="114300" cy="114300"/>
          </a:xfrm>
          <a:prstGeom prst="rect">
            <a:avLst/>
          </a:prstGeom>
        </p:spPr>
      </p:pic>
      <p:sp>
        <p:nvSpPr>
          <p:cNvPr id="17" name="Text 8"/>
          <p:cNvSpPr/>
          <p:nvPr/>
        </p:nvSpPr>
        <p:spPr>
          <a:xfrm>
            <a:off x="400050" y="331319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Includes self-employed, agricultural workers, and unpaid family workers</a:t>
            </a:r>
            <a:endParaRPr lang="en-US" sz="837" dirty="0"/>
          </a:p>
        </p:txBody>
      </p:sp>
      <p:pic>
        <p:nvPicPr>
          <p:cNvPr id="18" name="Image 7" descr="preencoded.png">    </p:cNvPr>
          <p:cNvPicPr>
            <a:picLocks noChangeAspect="1"/>
          </p:cNvPicPr>
          <p:nvPr/>
        </p:nvPicPr>
        <p:blipFill>
          <a:blip r:embed="rId8"/>
          <a:stretch>
            <a:fillRect/>
          </a:stretch>
        </p:blipFill>
        <p:spPr>
          <a:xfrm>
            <a:off x="214313" y="3798968"/>
            <a:ext cx="178594" cy="142875"/>
          </a:xfrm>
          <a:prstGeom prst="rect">
            <a:avLst/>
          </a:prstGeom>
        </p:spPr>
      </p:pic>
      <p:sp>
        <p:nvSpPr>
          <p:cNvPr id="19" name="Text 9"/>
          <p:cNvSpPr/>
          <p:nvPr/>
        </p:nvSpPr>
        <p:spPr>
          <a:xfrm>
            <a:off x="450056" y="3772179"/>
            <a:ext cx="198825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Reconciling the Differences </a:t>
            </a:r>
            <a:endParaRPr lang="en-US" sz="1046" dirty="0"/>
          </a:p>
        </p:txBody>
      </p:sp>
      <p:sp>
        <p:nvSpPr>
          <p:cNvPr id="20" name="Text 10"/>
          <p:cNvSpPr/>
          <p:nvPr/>
        </p:nvSpPr>
        <p:spPr>
          <a:xfrm>
            <a:off x="214313" y="4013281"/>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Labor Statistics regularly analyzes and explains differences between the two surveys, which can sometimes show divergent trends. </a:t>
            </a:r>
            <a:endParaRPr lang="en-US" sz="837" dirty="0"/>
          </a:p>
        </p:txBody>
      </p:sp>
      <p:pic>
        <p:nvPicPr>
          <p:cNvPr id="21" name="Image 8" descr="preencoded.png">    </p:cNvPr>
          <p:cNvPicPr>
            <a:picLocks noChangeAspect="1"/>
          </p:cNvPicPr>
          <p:nvPr/>
        </p:nvPicPr>
        <p:blipFill>
          <a:blip r:embed="rId9"/>
          <a:stretch>
            <a:fillRect/>
          </a:stretch>
        </p:blipFill>
        <p:spPr>
          <a:xfrm>
            <a:off x="214313" y="4426167"/>
            <a:ext cx="114300" cy="114300"/>
          </a:xfrm>
          <a:prstGeom prst="rect">
            <a:avLst/>
          </a:prstGeom>
        </p:spPr>
      </p:pic>
      <p:sp>
        <p:nvSpPr>
          <p:cNvPr id="22" name="Text 11"/>
          <p:cNvSpPr/>
          <p:nvPr/>
        </p:nvSpPr>
        <p:spPr>
          <a:xfrm>
            <a:off x="400050" y="4404736"/>
            <a:ext cx="380641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Adjustments for conceptual differences (coverage, multiple jobholding)</a:t>
            </a:r>
            <a:endParaRPr lang="en-US" sz="837" dirty="0"/>
          </a:p>
        </p:txBody>
      </p:sp>
      <p:pic>
        <p:nvPicPr>
          <p:cNvPr id="23" name="Image 9" descr="preencoded.png">    </p:cNvPr>
          <p:cNvPicPr>
            <a:picLocks noChangeAspect="1"/>
          </p:cNvPicPr>
          <p:nvPr/>
        </p:nvPicPr>
        <p:blipFill>
          <a:blip r:embed="rId10"/>
          <a:stretch>
            <a:fillRect/>
          </a:stretch>
        </p:blipFill>
        <p:spPr>
          <a:xfrm>
            <a:off x="214313" y="4654767"/>
            <a:ext cx="114300" cy="114300"/>
          </a:xfrm>
          <a:prstGeom prst="rect">
            <a:avLst/>
          </a:prstGeom>
        </p:spPr>
      </p:pic>
      <p:sp>
        <p:nvSpPr>
          <p:cNvPr id="24" name="Text 12"/>
          <p:cNvSpPr/>
          <p:nvPr/>
        </p:nvSpPr>
        <p:spPr>
          <a:xfrm>
            <a:off x="400050" y="4633336"/>
            <a:ext cx="335527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Sampling and non-sampling errors contribute to discrepancies</a:t>
            </a:r>
            <a:endParaRPr lang="en-US" sz="837" dirty="0"/>
          </a:p>
        </p:txBody>
      </p:sp>
      <p:pic>
        <p:nvPicPr>
          <p:cNvPr id="25" name="Image 10" descr="preencoded.png">    </p:cNvPr>
          <p:cNvPicPr>
            <a:picLocks noChangeAspect="1"/>
          </p:cNvPicPr>
          <p:nvPr/>
        </p:nvPicPr>
        <p:blipFill>
          <a:blip r:embed="rId11"/>
          <a:stretch>
            <a:fillRect/>
          </a:stretch>
        </p:blipFill>
        <p:spPr>
          <a:xfrm>
            <a:off x="214313" y="4883367"/>
            <a:ext cx="114300" cy="114300"/>
          </a:xfrm>
          <a:prstGeom prst="rect">
            <a:avLst/>
          </a:prstGeom>
        </p:spPr>
      </p:pic>
      <p:sp>
        <p:nvSpPr>
          <p:cNvPr id="26" name="Text 13"/>
          <p:cNvSpPr/>
          <p:nvPr/>
        </p:nvSpPr>
        <p:spPr>
          <a:xfrm>
            <a:off x="400050" y="4861936"/>
            <a:ext cx="318086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Both surveys provide valuable, complementary information</a:t>
            </a:r>
            <a:endParaRPr lang="en-US" sz="837" dirty="0"/>
          </a:p>
        </p:txBody>
      </p:sp>
      <p:sp>
        <p:nvSpPr>
          <p:cNvPr id="27" name="Shape 14"/>
          <p:cNvSpPr/>
          <p:nvPr/>
        </p:nvSpPr>
        <p:spPr>
          <a:xfrm>
            <a:off x="217884" y="5144114"/>
            <a:ext cx="1138340" cy="271463"/>
          </a:xfrm>
          <a:prstGeom prst="rect">
            <a:avLst/>
          </a:prstGeom>
          <a:solidFill>
            <a:srgbClr val="E6F2FF"/>
          </a:solidFill>
          <a:ln w="99">
            <a:solidFill>
              <a:srgbClr val="CCCCCC"/>
            </a:solidFill>
            <a:prstDash val="solid"/>
          </a:ln>
        </p:spPr>
      </p:sp>
      <p:sp>
        <p:nvSpPr>
          <p:cNvPr id="28" name="Text 15"/>
          <p:cNvSpPr/>
          <p:nvPr/>
        </p:nvSpPr>
        <p:spPr>
          <a:xfrm>
            <a:off x="217884" y="5144114"/>
            <a:ext cx="1138340" cy="271463"/>
          </a:xfrm>
          <a:prstGeom prst="rect">
            <a:avLst/>
          </a:prstGeom>
          <a:noFill/>
          <a:ln/>
        </p:spPr>
        <p:txBody>
          <a:bodyPr wrap="square" lIns="68072" tIns="68072" rIns="68072" bIns="68072" rtlCol="0" anchor="ctr">
            <a:spAutoFit/>
          </a:bodyPr>
          <a:lstStyle/>
          <a:p>
            <a:pPr algn="l" indent="0" marL="0">
              <a:buNone/>
            </a:pPr>
            <a:r>
              <a:rPr lang="en-US" sz="732" b="1" dirty="0">
                <a:solidFill>
                  <a:srgbClr val="333333"/>
                </a:solidFill>
                <a:latin typeface="Noto Sans" pitchFamily="34" charset="0"/>
                <a:ea typeface="Noto Sans" pitchFamily="34" charset="-122"/>
                <a:cs typeface="Noto Sans" pitchFamily="34" charset="-120"/>
              </a:rPr>
              <a:t>Feature</a:t>
            </a:r>
            <a:endParaRPr lang="en-US" sz="732" dirty="0"/>
          </a:p>
        </p:txBody>
      </p:sp>
      <p:sp>
        <p:nvSpPr>
          <p:cNvPr id="29" name="Shape 16"/>
          <p:cNvSpPr/>
          <p:nvPr/>
        </p:nvSpPr>
        <p:spPr>
          <a:xfrm>
            <a:off x="1356224" y="5144114"/>
            <a:ext cx="1538892" cy="271463"/>
          </a:xfrm>
          <a:prstGeom prst="rect">
            <a:avLst/>
          </a:prstGeom>
          <a:solidFill>
            <a:srgbClr val="E6F2FF"/>
          </a:solidFill>
          <a:ln w="99">
            <a:solidFill>
              <a:srgbClr val="CCCCCC"/>
            </a:solidFill>
            <a:prstDash val="solid"/>
          </a:ln>
        </p:spPr>
      </p:sp>
      <p:sp>
        <p:nvSpPr>
          <p:cNvPr id="30" name="Text 17"/>
          <p:cNvSpPr/>
          <p:nvPr/>
        </p:nvSpPr>
        <p:spPr>
          <a:xfrm>
            <a:off x="1356224" y="5144114"/>
            <a:ext cx="1538892" cy="271463"/>
          </a:xfrm>
          <a:prstGeom prst="rect">
            <a:avLst/>
          </a:prstGeom>
          <a:noFill/>
          <a:ln/>
        </p:spPr>
        <p:txBody>
          <a:bodyPr wrap="square" lIns="68072" tIns="68072" rIns="68072" bIns="68072" rtlCol="0" anchor="ctr">
            <a:spAutoFit/>
          </a:bodyPr>
          <a:lstStyle/>
          <a:p>
            <a:pPr algn="l" indent="0" marL="0">
              <a:buNone/>
            </a:pPr>
            <a:r>
              <a:rPr lang="en-US" sz="732" b="1" dirty="0">
                <a:solidFill>
                  <a:srgbClr val="333333"/>
                </a:solidFill>
                <a:latin typeface="Noto Sans" pitchFamily="34" charset="0"/>
                <a:ea typeface="Noto Sans" pitchFamily="34" charset="-122"/>
                <a:cs typeface="Noto Sans" pitchFamily="34" charset="-120"/>
              </a:rPr>
              <a:t>Establishment Survey (CES)</a:t>
            </a:r>
            <a:endParaRPr lang="en-US" sz="732" dirty="0"/>
          </a:p>
        </p:txBody>
      </p:sp>
      <p:sp>
        <p:nvSpPr>
          <p:cNvPr id="31" name="Shape 18"/>
          <p:cNvSpPr/>
          <p:nvPr/>
        </p:nvSpPr>
        <p:spPr>
          <a:xfrm>
            <a:off x="2893833" y="5144114"/>
            <a:ext cx="1357396" cy="271463"/>
          </a:xfrm>
          <a:prstGeom prst="rect">
            <a:avLst/>
          </a:prstGeom>
          <a:solidFill>
            <a:srgbClr val="E6F2FF"/>
          </a:solidFill>
          <a:ln w="99">
            <a:solidFill>
              <a:srgbClr val="CCCCCC"/>
            </a:solidFill>
            <a:prstDash val="solid"/>
          </a:ln>
        </p:spPr>
      </p:sp>
      <p:sp>
        <p:nvSpPr>
          <p:cNvPr id="32" name="Text 19"/>
          <p:cNvSpPr/>
          <p:nvPr/>
        </p:nvSpPr>
        <p:spPr>
          <a:xfrm>
            <a:off x="2893833" y="5144114"/>
            <a:ext cx="1357396" cy="271463"/>
          </a:xfrm>
          <a:prstGeom prst="rect">
            <a:avLst/>
          </a:prstGeom>
          <a:noFill/>
          <a:ln/>
        </p:spPr>
        <p:txBody>
          <a:bodyPr wrap="square" lIns="68072" tIns="68072" rIns="68072" bIns="68072" rtlCol="0" anchor="ctr">
            <a:spAutoFit/>
          </a:bodyPr>
          <a:lstStyle/>
          <a:p>
            <a:pPr algn="l" indent="0" marL="0">
              <a:buNone/>
            </a:pPr>
            <a:r>
              <a:rPr lang="en-US" sz="732" b="1" dirty="0">
                <a:solidFill>
                  <a:srgbClr val="333333"/>
                </a:solidFill>
                <a:latin typeface="Noto Sans" pitchFamily="34" charset="0"/>
                <a:ea typeface="Noto Sans" pitchFamily="34" charset="-122"/>
                <a:cs typeface="Noto Sans" pitchFamily="34" charset="-120"/>
              </a:rPr>
              <a:t>Household Survey (CPS)</a:t>
            </a:r>
            <a:endParaRPr lang="en-US" sz="732" dirty="0"/>
          </a:p>
        </p:txBody>
      </p:sp>
      <p:sp>
        <p:nvSpPr>
          <p:cNvPr id="33" name="Shape 20"/>
          <p:cNvSpPr/>
          <p:nvPr/>
        </p:nvSpPr>
        <p:spPr>
          <a:xfrm>
            <a:off x="217884" y="5408433"/>
            <a:ext cx="4033345" cy="271463"/>
          </a:xfrm>
          <a:prstGeom prst="rect">
            <a:avLst/>
          </a:prstGeom>
          <a:solidFill>
            <a:srgbClr val="F9F9F9"/>
          </a:solidFill>
          <a:ln/>
        </p:spPr>
      </p:sp>
      <p:sp>
        <p:nvSpPr>
          <p:cNvPr id="34" name="Text 21"/>
          <p:cNvSpPr/>
          <p:nvPr/>
        </p:nvSpPr>
        <p:spPr>
          <a:xfrm>
            <a:off x="217884" y="5408433"/>
            <a:ext cx="1142581"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Sample Size</a:t>
            </a:r>
            <a:endParaRPr lang="en-US" sz="732" dirty="0"/>
          </a:p>
        </p:txBody>
      </p:sp>
      <p:sp>
        <p:nvSpPr>
          <p:cNvPr id="35" name="Text 22"/>
          <p:cNvSpPr/>
          <p:nvPr/>
        </p:nvSpPr>
        <p:spPr>
          <a:xfrm>
            <a:off x="1360466" y="5408433"/>
            <a:ext cx="1537134"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122,000 businesses</a:t>
            </a:r>
            <a:endParaRPr lang="en-US" sz="732" dirty="0"/>
          </a:p>
        </p:txBody>
      </p:sp>
      <p:sp>
        <p:nvSpPr>
          <p:cNvPr id="36" name="Text 23"/>
          <p:cNvSpPr/>
          <p:nvPr/>
        </p:nvSpPr>
        <p:spPr>
          <a:xfrm>
            <a:off x="2897600" y="5408433"/>
            <a:ext cx="1353629"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60,000 households</a:t>
            </a:r>
            <a:endParaRPr lang="en-US" sz="732" dirty="0"/>
          </a:p>
        </p:txBody>
      </p:sp>
      <p:sp>
        <p:nvSpPr>
          <p:cNvPr id="37" name="Text 24"/>
          <p:cNvSpPr/>
          <p:nvPr/>
        </p:nvSpPr>
        <p:spPr>
          <a:xfrm>
            <a:off x="217884" y="5679895"/>
            <a:ext cx="1142581"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Unit Counted</a:t>
            </a:r>
            <a:endParaRPr lang="en-US" sz="732" dirty="0"/>
          </a:p>
        </p:txBody>
      </p:sp>
      <p:sp>
        <p:nvSpPr>
          <p:cNvPr id="38" name="Text 25"/>
          <p:cNvSpPr/>
          <p:nvPr/>
        </p:nvSpPr>
        <p:spPr>
          <a:xfrm>
            <a:off x="1360466" y="5679895"/>
            <a:ext cx="1537134"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Jobs</a:t>
            </a:r>
            <a:endParaRPr lang="en-US" sz="732" dirty="0"/>
          </a:p>
        </p:txBody>
      </p:sp>
      <p:sp>
        <p:nvSpPr>
          <p:cNvPr id="39" name="Text 26"/>
          <p:cNvSpPr/>
          <p:nvPr/>
        </p:nvSpPr>
        <p:spPr>
          <a:xfrm>
            <a:off x="2897600" y="5679895"/>
            <a:ext cx="1353629"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People</a:t>
            </a:r>
            <a:endParaRPr lang="en-US" sz="732" dirty="0"/>
          </a:p>
        </p:txBody>
      </p:sp>
      <p:sp>
        <p:nvSpPr>
          <p:cNvPr id="40" name="Shape 27"/>
          <p:cNvSpPr/>
          <p:nvPr/>
        </p:nvSpPr>
        <p:spPr>
          <a:xfrm>
            <a:off x="217884" y="5951358"/>
            <a:ext cx="4033345" cy="271463"/>
          </a:xfrm>
          <a:prstGeom prst="rect">
            <a:avLst/>
          </a:prstGeom>
          <a:solidFill>
            <a:srgbClr val="F9F9F9"/>
          </a:solidFill>
          <a:ln/>
        </p:spPr>
      </p:sp>
      <p:sp>
        <p:nvSpPr>
          <p:cNvPr id="41" name="Text 28"/>
          <p:cNvSpPr/>
          <p:nvPr/>
        </p:nvSpPr>
        <p:spPr>
          <a:xfrm>
            <a:off x="217884" y="5951358"/>
            <a:ext cx="1142581"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Self-Employed</a:t>
            </a:r>
            <a:endParaRPr lang="en-US" sz="732" dirty="0"/>
          </a:p>
        </p:txBody>
      </p:sp>
      <p:sp>
        <p:nvSpPr>
          <p:cNvPr id="42" name="Text 29"/>
          <p:cNvSpPr/>
          <p:nvPr/>
        </p:nvSpPr>
        <p:spPr>
          <a:xfrm>
            <a:off x="1360466" y="5951358"/>
            <a:ext cx="1537134"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Excluded</a:t>
            </a:r>
            <a:endParaRPr lang="en-US" sz="732" dirty="0"/>
          </a:p>
        </p:txBody>
      </p:sp>
      <p:sp>
        <p:nvSpPr>
          <p:cNvPr id="43" name="Text 30"/>
          <p:cNvSpPr/>
          <p:nvPr/>
        </p:nvSpPr>
        <p:spPr>
          <a:xfrm>
            <a:off x="2897600" y="5951358"/>
            <a:ext cx="1353629"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Included</a:t>
            </a:r>
            <a:endParaRPr lang="en-US" sz="732" dirty="0"/>
          </a:p>
        </p:txBody>
      </p:sp>
      <p:sp>
        <p:nvSpPr>
          <p:cNvPr id="44" name="Text 31"/>
          <p:cNvSpPr/>
          <p:nvPr/>
        </p:nvSpPr>
        <p:spPr>
          <a:xfrm>
            <a:off x="217884" y="6222820"/>
            <a:ext cx="1142581"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Agricultural Workers</a:t>
            </a:r>
            <a:endParaRPr lang="en-US" sz="732" dirty="0"/>
          </a:p>
        </p:txBody>
      </p:sp>
      <p:sp>
        <p:nvSpPr>
          <p:cNvPr id="45" name="Text 32"/>
          <p:cNvSpPr/>
          <p:nvPr/>
        </p:nvSpPr>
        <p:spPr>
          <a:xfrm>
            <a:off x="1360466" y="6222820"/>
            <a:ext cx="1537134"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Excluded</a:t>
            </a:r>
            <a:endParaRPr lang="en-US" sz="732" dirty="0"/>
          </a:p>
        </p:txBody>
      </p:sp>
      <p:sp>
        <p:nvSpPr>
          <p:cNvPr id="46" name="Text 33"/>
          <p:cNvSpPr/>
          <p:nvPr/>
        </p:nvSpPr>
        <p:spPr>
          <a:xfrm>
            <a:off x="2897600" y="6222820"/>
            <a:ext cx="1353629" cy="271463"/>
          </a:xfrm>
          <a:prstGeom prst="rect">
            <a:avLst/>
          </a:prstGeom>
          <a:noFill/>
          <a:ln/>
        </p:spPr>
        <p:txBody>
          <a:bodyPr wrap="square" lIns="68072" tIns="68072" rIns="68072" bIns="68072" rtlCol="0" anchor="ctr">
            <a:spAutoFit/>
          </a:bodyPr>
          <a:lstStyle/>
          <a:p>
            <a:pPr indent="0" marL="0">
              <a:buNone/>
            </a:pPr>
            <a:r>
              <a:rPr lang="en-US" sz="732" dirty="0">
                <a:solidFill>
                  <a:srgbClr val="333333"/>
                </a:solidFill>
                <a:latin typeface="Noto Sans" pitchFamily="34" charset="0"/>
                <a:ea typeface="Noto Sans" pitchFamily="34" charset="-122"/>
                <a:cs typeface="Noto Sans" pitchFamily="34" charset="-120"/>
              </a:rPr>
              <a:t>Included</a:t>
            </a:r>
            <a:endParaRPr lang="en-US" sz="732" dirty="0"/>
          </a:p>
        </p:txBody>
      </p:sp>
      <p:pic>
        <p:nvPicPr>
          <p:cNvPr id="47" name="Image 11" descr="preencoded.png">    </p:cNvPr>
          <p:cNvPicPr>
            <a:picLocks noChangeAspect="1"/>
          </p:cNvPicPr>
          <p:nvPr/>
        </p:nvPicPr>
        <p:blipFill>
          <a:blip r:embed="rId12"/>
          <a:stretch>
            <a:fillRect/>
          </a:stretch>
        </p:blipFill>
        <p:spPr>
          <a:xfrm>
            <a:off x="4873461" y="1816605"/>
            <a:ext cx="3929063" cy="3571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7636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Productivity Measurement</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135675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Labor Productivity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Labor productivity measures the efficiency with which labor input is used to produce output, and is the most widely used and frequently updated productivity measure. </a:t>
            </a:r>
            <a:endParaRPr lang="en-US" sz="837" dirty="0"/>
          </a:p>
        </p:txBody>
      </p:sp>
      <p:sp>
        <p:nvSpPr>
          <p:cNvPr id="7" name="Shape 3"/>
          <p:cNvSpPr/>
          <p:nvPr/>
        </p:nvSpPr>
        <p:spPr>
          <a:xfrm>
            <a:off x="214313" y="1615883"/>
            <a:ext cx="4040488" cy="264319"/>
          </a:xfrm>
          <a:prstGeom prst="rect">
            <a:avLst/>
          </a:prstGeom>
          <a:solidFill>
            <a:srgbClr val="F5F5F5"/>
          </a:solidFill>
          <a:ln/>
        </p:spPr>
      </p:sp>
      <p:sp>
        <p:nvSpPr>
          <p:cNvPr id="8" name="Shape 4"/>
          <p:cNvSpPr/>
          <p:nvPr/>
        </p:nvSpPr>
        <p:spPr>
          <a:xfrm>
            <a:off x="214313" y="1615883"/>
            <a:ext cx="21431" cy="264319"/>
          </a:xfrm>
          <a:prstGeom prst="rect">
            <a:avLst/>
          </a:prstGeom>
          <a:solidFill>
            <a:srgbClr val="0077B6"/>
          </a:solidFill>
          <a:ln/>
        </p:spPr>
      </p:sp>
      <p:sp>
        <p:nvSpPr>
          <p:cNvPr id="9" name="Text 5"/>
          <p:cNvSpPr/>
          <p:nvPr/>
        </p:nvSpPr>
        <p:spPr>
          <a:xfrm>
            <a:off x="214313" y="1615883"/>
            <a:ext cx="4040488" cy="264319"/>
          </a:xfrm>
          <a:prstGeom prst="rect">
            <a:avLst/>
          </a:prstGeom>
          <a:noFill/>
          <a:ln/>
        </p:spPr>
        <p:txBody>
          <a:bodyPr wrap="none" lIns="85090" tIns="42545" rIns="85090" bIns="42545" rtlCol="0" anchor="ctr">
            <a:spAutoFit/>
          </a:bodyPr>
          <a:lstStyle/>
          <a:p>
            <a:pPr indent="0" marL="0">
              <a:buNone/>
            </a:pPr>
            <a:r>
              <a:rPr lang="en-US" sz="942" i="1" dirty="0">
                <a:solidFill>
                  <a:srgbClr val="333333"/>
                </a:solidFill>
                <a:latin typeface="Noto Sans" pitchFamily="34" charset="0"/>
                <a:ea typeface="Noto Sans" pitchFamily="34" charset="-122"/>
                <a:cs typeface="Noto Sans" pitchFamily="34" charset="-120"/>
              </a:rPr>
              <a:t> Labor Productivity = Output / Hours Worked </a:t>
            </a:r>
            <a:endParaRPr lang="en-US" sz="942" dirty="0"/>
          </a:p>
        </p:txBody>
      </p:sp>
      <p:pic>
        <p:nvPicPr>
          <p:cNvPr id="10" name="Image 2" descr="preencoded.png">    </p:cNvPr>
          <p:cNvPicPr>
            <a:picLocks noChangeAspect="1"/>
          </p:cNvPicPr>
          <p:nvPr/>
        </p:nvPicPr>
        <p:blipFill>
          <a:blip r:embed="rId3"/>
          <a:stretch>
            <a:fillRect/>
          </a:stretch>
        </p:blipFill>
        <p:spPr>
          <a:xfrm>
            <a:off x="214313" y="1973070"/>
            <a:ext cx="114300" cy="114300"/>
          </a:xfrm>
          <a:prstGeom prst="rect">
            <a:avLst/>
          </a:prstGeom>
        </p:spPr>
      </p:pic>
      <p:sp>
        <p:nvSpPr>
          <p:cNvPr id="11" name="Text 6"/>
          <p:cNvSpPr/>
          <p:nvPr/>
        </p:nvSpPr>
        <p:spPr>
          <a:xfrm>
            <a:off x="400050" y="1951639"/>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BLS publishes quarterly labor productivity for business, nonfarm business, manufacturing, and major industries</a:t>
            </a:r>
            <a:endParaRPr lang="en-US" sz="837" dirty="0"/>
          </a:p>
        </p:txBody>
      </p:sp>
      <p:pic>
        <p:nvPicPr>
          <p:cNvPr id="12" name="Image 3" descr="preencoded.png">    </p:cNvPr>
          <p:cNvPicPr>
            <a:picLocks noChangeAspect="1"/>
          </p:cNvPicPr>
          <p:nvPr/>
        </p:nvPicPr>
        <p:blipFill>
          <a:blip r:embed="rId4"/>
          <a:stretch>
            <a:fillRect/>
          </a:stretch>
        </p:blipFill>
        <p:spPr>
          <a:xfrm>
            <a:off x="214313" y="2373120"/>
            <a:ext cx="114300" cy="114300"/>
          </a:xfrm>
          <a:prstGeom prst="rect">
            <a:avLst/>
          </a:prstGeom>
        </p:spPr>
      </p:pic>
      <p:sp>
        <p:nvSpPr>
          <p:cNvPr id="13" name="Text 7"/>
          <p:cNvSpPr/>
          <p:nvPr/>
        </p:nvSpPr>
        <p:spPr>
          <a:xfrm>
            <a:off x="400050" y="2351689"/>
            <a:ext cx="314085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Output from BEA, hours worked from CES and CPS surveys</a:t>
            </a:r>
            <a:endParaRPr lang="en-US" sz="837" dirty="0"/>
          </a:p>
        </p:txBody>
      </p:sp>
      <p:pic>
        <p:nvPicPr>
          <p:cNvPr id="14" name="Image 4" descr="preencoded.png">    </p:cNvPr>
          <p:cNvPicPr>
            <a:picLocks noChangeAspect="1"/>
          </p:cNvPicPr>
          <p:nvPr/>
        </p:nvPicPr>
        <p:blipFill>
          <a:blip r:embed="rId5"/>
          <a:stretch>
            <a:fillRect/>
          </a:stretch>
        </p:blipFill>
        <p:spPr>
          <a:xfrm>
            <a:off x="214313" y="2666014"/>
            <a:ext cx="178594" cy="142875"/>
          </a:xfrm>
          <a:prstGeom prst="rect">
            <a:avLst/>
          </a:prstGeom>
        </p:spPr>
      </p:pic>
      <p:sp>
        <p:nvSpPr>
          <p:cNvPr id="15" name="Text 8"/>
          <p:cNvSpPr/>
          <p:nvPr/>
        </p:nvSpPr>
        <p:spPr>
          <a:xfrm>
            <a:off x="450056" y="2639225"/>
            <a:ext cx="219101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Multifactor Productivity (MFP) </a:t>
            </a:r>
            <a:endParaRPr lang="en-US" sz="1046" dirty="0"/>
          </a:p>
        </p:txBody>
      </p:sp>
      <p:sp>
        <p:nvSpPr>
          <p:cNvPr id="16" name="Text 9"/>
          <p:cNvSpPr/>
          <p:nvPr/>
        </p:nvSpPr>
        <p:spPr>
          <a:xfrm>
            <a:off x="214313" y="2880327"/>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Multifactor productivity measures the efficiency with which combined inputs (labor, capital, and intermediate purchases) are used to produce output. </a:t>
            </a:r>
            <a:endParaRPr lang="en-US" sz="837" dirty="0"/>
          </a:p>
        </p:txBody>
      </p:sp>
      <p:sp>
        <p:nvSpPr>
          <p:cNvPr id="17" name="Shape 10"/>
          <p:cNvSpPr/>
          <p:nvPr/>
        </p:nvSpPr>
        <p:spPr>
          <a:xfrm>
            <a:off x="214313" y="3431791"/>
            <a:ext cx="4040488" cy="264319"/>
          </a:xfrm>
          <a:prstGeom prst="rect">
            <a:avLst/>
          </a:prstGeom>
          <a:solidFill>
            <a:srgbClr val="F5F5F5"/>
          </a:solidFill>
          <a:ln/>
        </p:spPr>
      </p:sp>
      <p:sp>
        <p:nvSpPr>
          <p:cNvPr id="18" name="Shape 11"/>
          <p:cNvSpPr/>
          <p:nvPr/>
        </p:nvSpPr>
        <p:spPr>
          <a:xfrm>
            <a:off x="214313" y="3431791"/>
            <a:ext cx="21431" cy="264319"/>
          </a:xfrm>
          <a:prstGeom prst="rect">
            <a:avLst/>
          </a:prstGeom>
          <a:solidFill>
            <a:srgbClr val="0077B6"/>
          </a:solidFill>
          <a:ln/>
        </p:spPr>
      </p:sp>
      <p:sp>
        <p:nvSpPr>
          <p:cNvPr id="19" name="Text 12"/>
          <p:cNvSpPr/>
          <p:nvPr/>
        </p:nvSpPr>
        <p:spPr>
          <a:xfrm>
            <a:off x="214313" y="3431791"/>
            <a:ext cx="4040488" cy="264319"/>
          </a:xfrm>
          <a:prstGeom prst="rect">
            <a:avLst/>
          </a:prstGeom>
          <a:noFill/>
          <a:ln/>
        </p:spPr>
        <p:txBody>
          <a:bodyPr wrap="none" lIns="85090" tIns="42545" rIns="85090" bIns="42545" rtlCol="0" anchor="ctr">
            <a:spAutoFit/>
          </a:bodyPr>
          <a:lstStyle/>
          <a:p>
            <a:pPr indent="0" marL="0">
              <a:buNone/>
            </a:pPr>
            <a:r>
              <a:rPr lang="en-US" sz="942" i="1" dirty="0">
                <a:solidFill>
                  <a:srgbClr val="333333"/>
                </a:solidFill>
                <a:latin typeface="Noto Sans" pitchFamily="34" charset="0"/>
                <a:ea typeface="Noto Sans" pitchFamily="34" charset="-122"/>
                <a:cs typeface="Noto Sans" pitchFamily="34" charset="-120"/>
              </a:rPr>
              <a:t> MFP = Output / (Combined Inputs) </a:t>
            </a:r>
            <a:endParaRPr lang="en-US" sz="942" dirty="0"/>
          </a:p>
        </p:txBody>
      </p:sp>
      <p:pic>
        <p:nvPicPr>
          <p:cNvPr id="20" name="Image 5" descr="preencoded.png">    </p:cNvPr>
          <p:cNvPicPr>
            <a:picLocks noChangeAspect="1"/>
          </p:cNvPicPr>
          <p:nvPr/>
        </p:nvPicPr>
        <p:blipFill>
          <a:blip r:embed="rId6"/>
          <a:stretch>
            <a:fillRect/>
          </a:stretch>
        </p:blipFill>
        <p:spPr>
          <a:xfrm>
            <a:off x="214313" y="3788978"/>
            <a:ext cx="114300" cy="114300"/>
          </a:xfrm>
          <a:prstGeom prst="rect">
            <a:avLst/>
          </a:prstGeom>
        </p:spPr>
      </p:pic>
      <p:sp>
        <p:nvSpPr>
          <p:cNvPr id="21" name="Text 13"/>
          <p:cNvSpPr/>
          <p:nvPr/>
        </p:nvSpPr>
        <p:spPr>
          <a:xfrm>
            <a:off x="400050" y="3767547"/>
            <a:ext cx="323344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Captures technological change and efficiency improvements</a:t>
            </a:r>
            <a:endParaRPr lang="en-US" sz="837" dirty="0"/>
          </a:p>
        </p:txBody>
      </p:sp>
      <p:pic>
        <p:nvPicPr>
          <p:cNvPr id="22" name="Image 6" descr="preencoded.png">    </p:cNvPr>
          <p:cNvPicPr>
            <a:picLocks noChangeAspect="1"/>
          </p:cNvPicPr>
          <p:nvPr/>
        </p:nvPicPr>
        <p:blipFill>
          <a:blip r:embed="rId7"/>
          <a:stretch>
            <a:fillRect/>
          </a:stretch>
        </p:blipFill>
        <p:spPr>
          <a:xfrm>
            <a:off x="214313" y="4017578"/>
            <a:ext cx="114300" cy="114300"/>
          </a:xfrm>
          <a:prstGeom prst="rect">
            <a:avLst/>
          </a:prstGeom>
        </p:spPr>
      </p:pic>
      <p:sp>
        <p:nvSpPr>
          <p:cNvPr id="23" name="Text 14"/>
          <p:cNvSpPr/>
          <p:nvPr/>
        </p:nvSpPr>
        <p:spPr>
          <a:xfrm>
            <a:off x="400050" y="3996147"/>
            <a:ext cx="337779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Published annually with longer time lag than labor productivity</a:t>
            </a:r>
            <a:endParaRPr lang="en-US" sz="837" dirty="0"/>
          </a:p>
        </p:txBody>
      </p:sp>
      <p:pic>
        <p:nvPicPr>
          <p:cNvPr id="24" name="Image 7" descr="preencoded.png">    </p:cNvPr>
          <p:cNvPicPr>
            <a:picLocks noChangeAspect="1"/>
          </p:cNvPicPr>
          <p:nvPr/>
        </p:nvPicPr>
        <p:blipFill>
          <a:blip r:embed="rId8"/>
          <a:stretch>
            <a:fillRect/>
          </a:stretch>
        </p:blipFill>
        <p:spPr>
          <a:xfrm>
            <a:off x="214313" y="4310472"/>
            <a:ext cx="142875" cy="142875"/>
          </a:xfrm>
          <a:prstGeom prst="rect">
            <a:avLst/>
          </a:prstGeom>
        </p:spPr>
      </p:pic>
      <p:sp>
        <p:nvSpPr>
          <p:cNvPr id="25" name="Text 15"/>
          <p:cNvSpPr/>
          <p:nvPr/>
        </p:nvSpPr>
        <p:spPr>
          <a:xfrm>
            <a:off x="414338" y="4283683"/>
            <a:ext cx="182709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The Productivity Paradox </a:t>
            </a:r>
            <a:endParaRPr lang="en-US" sz="1046" dirty="0"/>
          </a:p>
        </p:txBody>
      </p:sp>
      <p:sp>
        <p:nvSpPr>
          <p:cNvPr id="26" name="Text 16"/>
          <p:cNvSpPr/>
          <p:nvPr/>
        </p:nvSpPr>
        <p:spPr>
          <a:xfrm>
            <a:off x="214313" y="4524784"/>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Despite rapid technological advancement, measured productivity growth has slowed in recent decades, creating a puzzle for economists and statisticians. </a:t>
            </a:r>
            <a:endParaRPr lang="en-US" sz="837" dirty="0"/>
          </a:p>
        </p:txBody>
      </p:sp>
      <p:pic>
        <p:nvPicPr>
          <p:cNvPr id="27" name="Image 8" descr="preencoded.png">    </p:cNvPr>
          <p:cNvPicPr>
            <a:picLocks noChangeAspect="1"/>
          </p:cNvPicPr>
          <p:nvPr/>
        </p:nvPicPr>
        <p:blipFill>
          <a:blip r:embed="rId9"/>
          <a:stretch>
            <a:fillRect/>
          </a:stretch>
        </p:blipFill>
        <p:spPr>
          <a:xfrm>
            <a:off x="214313" y="5097680"/>
            <a:ext cx="114300" cy="114300"/>
          </a:xfrm>
          <a:prstGeom prst="rect">
            <a:avLst/>
          </a:prstGeom>
        </p:spPr>
      </p:pic>
      <p:sp>
        <p:nvSpPr>
          <p:cNvPr id="28" name="Text 17"/>
          <p:cNvSpPr/>
          <p:nvPr/>
        </p:nvSpPr>
        <p:spPr>
          <a:xfrm>
            <a:off x="400050" y="5076248"/>
            <a:ext cx="368126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Measurement challenges: quality improvements, free digital services</a:t>
            </a:r>
            <a:endParaRPr lang="en-US" sz="837" dirty="0"/>
          </a:p>
        </p:txBody>
      </p:sp>
      <p:pic>
        <p:nvPicPr>
          <p:cNvPr id="29" name="Image 9" descr="preencoded.png">    </p:cNvPr>
          <p:cNvPicPr>
            <a:picLocks noChangeAspect="1"/>
          </p:cNvPicPr>
          <p:nvPr/>
        </p:nvPicPr>
        <p:blipFill>
          <a:blip r:embed="rId10"/>
          <a:stretch>
            <a:fillRect/>
          </a:stretch>
        </p:blipFill>
        <p:spPr>
          <a:xfrm>
            <a:off x="214313" y="5326280"/>
            <a:ext cx="114300" cy="114300"/>
          </a:xfrm>
          <a:prstGeom prst="rect">
            <a:avLst/>
          </a:prstGeom>
        </p:spPr>
      </p:pic>
      <p:sp>
        <p:nvSpPr>
          <p:cNvPr id="30" name="Text 18"/>
          <p:cNvSpPr/>
          <p:nvPr/>
        </p:nvSpPr>
        <p:spPr>
          <a:xfrm>
            <a:off x="400050" y="5304848"/>
            <a:ext cx="383041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Adoption lags: time required for new technologies to affect productivity</a:t>
            </a:r>
            <a:endParaRPr lang="en-US" sz="837" dirty="0"/>
          </a:p>
        </p:txBody>
      </p:sp>
      <p:pic>
        <p:nvPicPr>
          <p:cNvPr id="31" name="Image 10" descr="preencoded.png">    </p:cNvPr>
          <p:cNvPicPr>
            <a:picLocks noChangeAspect="1"/>
          </p:cNvPicPr>
          <p:nvPr/>
        </p:nvPicPr>
        <p:blipFill>
          <a:blip r:embed="rId11"/>
          <a:stretch>
            <a:fillRect/>
          </a:stretch>
        </p:blipFill>
        <p:spPr>
          <a:xfrm>
            <a:off x="214313" y="5554880"/>
            <a:ext cx="114300" cy="114300"/>
          </a:xfrm>
          <a:prstGeom prst="rect">
            <a:avLst/>
          </a:prstGeom>
        </p:spPr>
      </p:pic>
      <p:sp>
        <p:nvSpPr>
          <p:cNvPr id="32" name="Text 19"/>
          <p:cNvSpPr/>
          <p:nvPr/>
        </p:nvSpPr>
        <p:spPr>
          <a:xfrm>
            <a:off x="400050" y="5533448"/>
            <a:ext cx="385020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Distributional effects: productivity gains concentrated in specific sectors</a:t>
            </a:r>
            <a:endParaRPr lang="en-US" sz="837" dirty="0"/>
          </a:p>
        </p:txBody>
      </p:sp>
      <p:pic>
        <p:nvPicPr>
          <p:cNvPr id="33" name="Image 11" descr="preencoded.png">    </p:cNvPr>
          <p:cNvPicPr>
            <a:picLocks noChangeAspect="1"/>
          </p:cNvPicPr>
          <p:nvPr/>
        </p:nvPicPr>
        <p:blipFill>
          <a:blip r:embed="rId12"/>
          <a:stretch>
            <a:fillRect/>
          </a:stretch>
        </p:blipFill>
        <p:spPr>
          <a:xfrm>
            <a:off x="4873461" y="1448702"/>
            <a:ext cx="3929063" cy="3571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Presentation Overview</a:t>
            </a:r>
            <a:endParaRPr lang="en-US" sz="2025" dirty="0"/>
          </a:p>
        </p:txBody>
      </p:sp>
      <p:sp>
        <p:nvSpPr>
          <p:cNvPr id="4" name="Text 1"/>
          <p:cNvSpPr/>
          <p:nvPr/>
        </p:nvSpPr>
        <p:spPr>
          <a:xfrm>
            <a:off x="214313" y="707231"/>
            <a:ext cx="7843838" cy="385763"/>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This presentation explores economic measurement and statistics with a focus on the United States, examining historical foundations, current methodologies, emerging challenges, and future directions.</a:t>
            </a:r>
            <a:endParaRPr lang="en-US" sz="942" dirty="0"/>
          </a:p>
        </p:txBody>
      </p:sp>
      <p:sp>
        <p:nvSpPr>
          <p:cNvPr id="5" name="Text 2"/>
          <p:cNvSpPr/>
          <p:nvPr/>
        </p:nvSpPr>
        <p:spPr>
          <a:xfrm>
            <a:off x="214313" y="1293019"/>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I. Introduction and Foundations (Slides 1-8)</a:t>
            </a:r>
            <a:endParaRPr lang="en-US" sz="942" dirty="0"/>
          </a:p>
        </p:txBody>
      </p:sp>
      <p:sp>
        <p:nvSpPr>
          <p:cNvPr id="6" name="Text 3"/>
          <p:cNvSpPr/>
          <p:nvPr/>
        </p:nvSpPr>
        <p:spPr>
          <a:xfrm>
            <a:off x="357188" y="1500188"/>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Historical evolution, US statistical system, international standards</a:t>
            </a:r>
            <a:endParaRPr lang="en-US" sz="837" dirty="0"/>
          </a:p>
        </p:txBody>
      </p:sp>
      <p:sp>
        <p:nvSpPr>
          <p:cNvPr id="7" name="Text 4"/>
          <p:cNvSpPr/>
          <p:nvPr/>
        </p:nvSpPr>
        <p:spPr>
          <a:xfrm>
            <a:off x="214313" y="1728788"/>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II. National Income and Product Accounts (Slides 9-16)</a:t>
            </a:r>
            <a:endParaRPr lang="en-US" sz="942" dirty="0"/>
          </a:p>
        </p:txBody>
      </p:sp>
      <p:sp>
        <p:nvSpPr>
          <p:cNvPr id="8" name="Text 5"/>
          <p:cNvSpPr/>
          <p:nvPr/>
        </p:nvSpPr>
        <p:spPr>
          <a:xfrm>
            <a:off x="357188" y="1935956"/>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NIPA framework, GDP, GDO, PCE, investment, government</a:t>
            </a:r>
            <a:endParaRPr lang="en-US" sz="837" dirty="0"/>
          </a:p>
        </p:txBody>
      </p:sp>
      <p:sp>
        <p:nvSpPr>
          <p:cNvPr id="9" name="Text 6"/>
          <p:cNvSpPr/>
          <p:nvPr/>
        </p:nvSpPr>
        <p:spPr>
          <a:xfrm>
            <a:off x="214313" y="2164556"/>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III. Labor Market and Employment Statistics (Slides 17-22)</a:t>
            </a:r>
            <a:endParaRPr lang="en-US" sz="942" dirty="0"/>
          </a:p>
        </p:txBody>
      </p:sp>
      <p:sp>
        <p:nvSpPr>
          <p:cNvPr id="10" name="Text 7"/>
          <p:cNvSpPr/>
          <p:nvPr/>
        </p:nvSpPr>
        <p:spPr>
          <a:xfrm>
            <a:off x="357188" y="2371725"/>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Employment measurement, productivity, compensation</a:t>
            </a:r>
            <a:endParaRPr lang="en-US" sz="837" dirty="0"/>
          </a:p>
        </p:txBody>
      </p:sp>
      <p:sp>
        <p:nvSpPr>
          <p:cNvPr id="11" name="Text 8"/>
          <p:cNvSpPr/>
          <p:nvPr/>
        </p:nvSpPr>
        <p:spPr>
          <a:xfrm>
            <a:off x="214313" y="2600325"/>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IV. Price Measurement and Inflation (Slides 23-28)</a:t>
            </a:r>
            <a:endParaRPr lang="en-US" sz="942" dirty="0"/>
          </a:p>
        </p:txBody>
      </p:sp>
      <p:sp>
        <p:nvSpPr>
          <p:cNvPr id="12" name="Text 9"/>
          <p:cNvSpPr/>
          <p:nvPr/>
        </p:nvSpPr>
        <p:spPr>
          <a:xfrm>
            <a:off x="357188" y="2807494"/>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CPI, PPI, quality adjustments, core inflation, housing costs</a:t>
            </a:r>
            <a:endParaRPr lang="en-US" sz="837" dirty="0"/>
          </a:p>
        </p:txBody>
      </p:sp>
      <p:sp>
        <p:nvSpPr>
          <p:cNvPr id="13" name="Text 10"/>
          <p:cNvSpPr/>
          <p:nvPr/>
        </p:nvSpPr>
        <p:spPr>
          <a:xfrm>
            <a:off x="214313" y="3036094"/>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V. Business Statistics and Economic Indicators (Slides 29-34)</a:t>
            </a:r>
            <a:endParaRPr lang="en-US" sz="942" dirty="0"/>
          </a:p>
        </p:txBody>
      </p:sp>
      <p:sp>
        <p:nvSpPr>
          <p:cNvPr id="14" name="Text 11"/>
          <p:cNvSpPr/>
          <p:nvPr/>
        </p:nvSpPr>
        <p:spPr>
          <a:xfrm>
            <a:off x="357188" y="3243263"/>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Business dynamics, industry statistics, financial statistics</a:t>
            </a:r>
            <a:endParaRPr lang="en-US" sz="837" dirty="0"/>
          </a:p>
        </p:txBody>
      </p:sp>
      <p:sp>
        <p:nvSpPr>
          <p:cNvPr id="15" name="Text 12"/>
          <p:cNvSpPr/>
          <p:nvPr/>
        </p:nvSpPr>
        <p:spPr>
          <a:xfrm>
            <a:off x="214313" y="3471863"/>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VI. Emerging Challenges and Innovations (Slides 35-40)</a:t>
            </a:r>
            <a:endParaRPr lang="en-US" sz="942" dirty="0"/>
          </a:p>
        </p:txBody>
      </p:sp>
      <p:sp>
        <p:nvSpPr>
          <p:cNvPr id="16" name="Text 13"/>
          <p:cNvSpPr/>
          <p:nvPr/>
        </p:nvSpPr>
        <p:spPr>
          <a:xfrm>
            <a:off x="357188" y="3679031"/>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Digital economy, big data, environmental accounting, well-being</a:t>
            </a:r>
            <a:endParaRPr lang="en-US" sz="837" dirty="0"/>
          </a:p>
        </p:txBody>
      </p:sp>
      <p:sp>
        <p:nvSpPr>
          <p:cNvPr id="17" name="Text 14"/>
          <p:cNvSpPr/>
          <p:nvPr/>
        </p:nvSpPr>
        <p:spPr>
          <a:xfrm>
            <a:off x="214313" y="3907631"/>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VII. International Perspectives (Slides 41-43)</a:t>
            </a:r>
            <a:endParaRPr lang="en-US" sz="942" dirty="0"/>
          </a:p>
        </p:txBody>
      </p:sp>
      <p:sp>
        <p:nvSpPr>
          <p:cNvPr id="18" name="Text 15"/>
          <p:cNvSpPr/>
          <p:nvPr/>
        </p:nvSpPr>
        <p:spPr>
          <a:xfrm>
            <a:off x="357188" y="4114800"/>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UN Statistical Commission, OECD practices</a:t>
            </a:r>
            <a:endParaRPr lang="en-US" sz="837" dirty="0"/>
          </a:p>
        </p:txBody>
      </p:sp>
      <p:sp>
        <p:nvSpPr>
          <p:cNvPr id="19" name="Text 16"/>
          <p:cNvSpPr/>
          <p:nvPr/>
        </p:nvSpPr>
        <p:spPr>
          <a:xfrm>
            <a:off x="214313" y="4343400"/>
            <a:ext cx="4650581"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VIII. Future Directions and Conclusions (Slides 44-45)</a:t>
            </a:r>
            <a:endParaRPr lang="en-US" sz="942" dirty="0"/>
          </a:p>
        </p:txBody>
      </p:sp>
      <p:sp>
        <p:nvSpPr>
          <p:cNvPr id="20" name="Text 17"/>
          <p:cNvSpPr/>
          <p:nvPr/>
        </p:nvSpPr>
        <p:spPr>
          <a:xfrm>
            <a:off x="357188" y="4550569"/>
            <a:ext cx="45077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Future of economic statistics, key takeaways</a:t>
            </a:r>
            <a:endParaRPr lang="en-US" sz="837" dirty="0"/>
          </a:p>
        </p:txBody>
      </p:sp>
      <p:pic>
        <p:nvPicPr>
          <p:cNvPr id="21" name="Image 1" descr="preencoded.png">    </p:cNvPr>
          <p:cNvPicPr>
            <a:picLocks noChangeAspect="1"/>
          </p:cNvPicPr>
          <p:nvPr/>
        </p:nvPicPr>
        <p:blipFill>
          <a:blip r:embed="rId2"/>
          <a:stretch>
            <a:fillRect/>
          </a:stretch>
        </p:blipFill>
        <p:spPr>
          <a:xfrm>
            <a:off x="5361384" y="1568053"/>
            <a:ext cx="3214688" cy="2857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7058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Compensation and Benefits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89297" cy="142875"/>
          </a:xfrm>
          <a:prstGeom prst="rect">
            <a:avLst/>
          </a:prstGeom>
        </p:spPr>
      </p:pic>
      <p:sp>
        <p:nvSpPr>
          <p:cNvPr id="5" name="Text 1"/>
          <p:cNvSpPr/>
          <p:nvPr/>
        </p:nvSpPr>
        <p:spPr>
          <a:xfrm>
            <a:off x="360759" y="823317"/>
            <a:ext cx="209041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Employment Cost Index (ECI)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Employment Cost Index is a quarterly measure of changes in labor costs produced by the Bureau of Labor Statistics (BLS), widely used for economic analysis and policy decisions.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52867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Measures changes in both wages and benefits for civilian workers</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55337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Controls for employment shifts among occupations and industries</a:t>
            </a:r>
            <a:endParaRPr lang="en-US" sz="837" dirty="0"/>
          </a:p>
        </p:txBody>
      </p:sp>
      <p:pic>
        <p:nvPicPr>
          <p:cNvPr id="11" name="Image 4" descr="preencoded.png">    </p:cNvPr>
          <p:cNvPicPr>
            <a:picLocks noChangeAspect="1"/>
          </p:cNvPicPr>
          <p:nvPr/>
        </p:nvPicPr>
        <p:blipFill>
          <a:blip r:embed="rId5"/>
          <a:stretch>
            <a:fillRect/>
          </a:stretch>
        </p:blipFill>
        <p:spPr>
          <a:xfrm>
            <a:off x="214313" y="2094514"/>
            <a:ext cx="114300" cy="114300"/>
          </a:xfrm>
          <a:prstGeom prst="rect">
            <a:avLst/>
          </a:prstGeom>
        </p:spPr>
      </p:pic>
      <p:sp>
        <p:nvSpPr>
          <p:cNvPr id="12" name="Text 5"/>
          <p:cNvSpPr/>
          <p:nvPr/>
        </p:nvSpPr>
        <p:spPr>
          <a:xfrm>
            <a:off x="400050" y="2073083"/>
            <a:ext cx="302599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Federal Reserve closely monitors ECI for inflation signals</a:t>
            </a:r>
            <a:endParaRPr lang="en-US" sz="837" dirty="0"/>
          </a:p>
        </p:txBody>
      </p:sp>
      <p:pic>
        <p:nvPicPr>
          <p:cNvPr id="13" name="Image 5" descr="preencoded.png">    </p:cNvPr>
          <p:cNvPicPr>
            <a:picLocks noChangeAspect="1"/>
          </p:cNvPicPr>
          <p:nvPr/>
        </p:nvPicPr>
        <p:blipFill>
          <a:blip r:embed="rId6"/>
          <a:stretch>
            <a:fillRect/>
          </a:stretch>
        </p:blipFill>
        <p:spPr>
          <a:xfrm>
            <a:off x="214313" y="2387408"/>
            <a:ext cx="142875" cy="142875"/>
          </a:xfrm>
          <a:prstGeom prst="rect">
            <a:avLst/>
          </a:prstGeom>
        </p:spPr>
      </p:pic>
      <p:sp>
        <p:nvSpPr>
          <p:cNvPr id="14" name="Text 6"/>
          <p:cNvSpPr/>
          <p:nvPr/>
        </p:nvSpPr>
        <p:spPr>
          <a:xfrm>
            <a:off x="414338" y="2360619"/>
            <a:ext cx="244045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Non-Wage Benefits Measurement </a:t>
            </a:r>
            <a:endParaRPr lang="en-US" sz="1046" dirty="0"/>
          </a:p>
        </p:txBody>
      </p:sp>
      <p:sp>
        <p:nvSpPr>
          <p:cNvPr id="15" name="Text 7"/>
          <p:cNvSpPr/>
          <p:nvPr/>
        </p:nvSpPr>
        <p:spPr>
          <a:xfrm>
            <a:off x="214313" y="26017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Non-wage benefits represent an increasing share of total compensation, creating both conceptual and practical measurement challenges. </a:t>
            </a:r>
            <a:endParaRPr lang="en-US" sz="837" dirty="0"/>
          </a:p>
        </p:txBody>
      </p:sp>
      <p:pic>
        <p:nvPicPr>
          <p:cNvPr id="16" name="Image 6" descr="preencoded.png">    </p:cNvPr>
          <p:cNvPicPr>
            <a:picLocks noChangeAspect="1"/>
          </p:cNvPicPr>
          <p:nvPr/>
        </p:nvPicPr>
        <p:blipFill>
          <a:blip r:embed="rId7"/>
          <a:stretch>
            <a:fillRect/>
          </a:stretch>
        </p:blipFill>
        <p:spPr>
          <a:xfrm>
            <a:off x="214313" y="3014607"/>
            <a:ext cx="114300" cy="114300"/>
          </a:xfrm>
          <a:prstGeom prst="rect">
            <a:avLst/>
          </a:prstGeom>
        </p:spPr>
      </p:pic>
      <p:sp>
        <p:nvSpPr>
          <p:cNvPr id="17" name="Text 8"/>
          <p:cNvSpPr/>
          <p:nvPr/>
        </p:nvSpPr>
        <p:spPr>
          <a:xfrm>
            <a:off x="400050" y="2993175"/>
            <a:ext cx="282630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Health insurance: employer costs vs. employee value</a:t>
            </a:r>
            <a:endParaRPr lang="en-US" sz="837" dirty="0"/>
          </a:p>
        </p:txBody>
      </p:sp>
      <p:pic>
        <p:nvPicPr>
          <p:cNvPr id="18" name="Image 7" descr="preencoded.png">    </p:cNvPr>
          <p:cNvPicPr>
            <a:picLocks noChangeAspect="1"/>
          </p:cNvPicPr>
          <p:nvPr/>
        </p:nvPicPr>
        <p:blipFill>
          <a:blip r:embed="rId8"/>
          <a:stretch>
            <a:fillRect/>
          </a:stretch>
        </p:blipFill>
        <p:spPr>
          <a:xfrm>
            <a:off x="214313" y="3243207"/>
            <a:ext cx="114300" cy="114300"/>
          </a:xfrm>
          <a:prstGeom prst="rect">
            <a:avLst/>
          </a:prstGeom>
        </p:spPr>
      </p:pic>
      <p:sp>
        <p:nvSpPr>
          <p:cNvPr id="19" name="Text 9"/>
          <p:cNvSpPr/>
          <p:nvPr/>
        </p:nvSpPr>
        <p:spPr>
          <a:xfrm>
            <a:off x="400050" y="3221775"/>
            <a:ext cx="356696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Retirement benefits: defined benefit vs. defined contribution plans</a:t>
            </a:r>
            <a:endParaRPr lang="en-US" sz="837" dirty="0"/>
          </a:p>
        </p:txBody>
      </p:sp>
      <p:pic>
        <p:nvPicPr>
          <p:cNvPr id="20" name="Image 8" descr="preencoded.png">    </p:cNvPr>
          <p:cNvPicPr>
            <a:picLocks noChangeAspect="1"/>
          </p:cNvPicPr>
          <p:nvPr/>
        </p:nvPicPr>
        <p:blipFill>
          <a:blip r:embed="rId9"/>
          <a:stretch>
            <a:fillRect/>
          </a:stretch>
        </p:blipFill>
        <p:spPr>
          <a:xfrm>
            <a:off x="214313" y="3471807"/>
            <a:ext cx="114300" cy="114300"/>
          </a:xfrm>
          <a:prstGeom prst="rect">
            <a:avLst/>
          </a:prstGeom>
        </p:spPr>
      </p:pic>
      <p:sp>
        <p:nvSpPr>
          <p:cNvPr id="21" name="Text 10"/>
          <p:cNvSpPr/>
          <p:nvPr/>
        </p:nvSpPr>
        <p:spPr>
          <a:xfrm>
            <a:off x="400050" y="3450375"/>
            <a:ext cx="298379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Paid leave: increasing variety of leave types and policies</a:t>
            </a:r>
            <a:endParaRPr lang="en-US" sz="837" dirty="0"/>
          </a:p>
        </p:txBody>
      </p:sp>
      <p:pic>
        <p:nvPicPr>
          <p:cNvPr id="22" name="Image 9" descr="preencoded.png">    </p:cNvPr>
          <p:cNvPicPr>
            <a:picLocks noChangeAspect="1"/>
          </p:cNvPicPr>
          <p:nvPr/>
        </p:nvPicPr>
        <p:blipFill>
          <a:blip r:embed="rId10"/>
          <a:stretch>
            <a:fillRect/>
          </a:stretch>
        </p:blipFill>
        <p:spPr>
          <a:xfrm>
            <a:off x="214313" y="3764700"/>
            <a:ext cx="160734" cy="142875"/>
          </a:xfrm>
          <a:prstGeom prst="rect">
            <a:avLst/>
          </a:prstGeom>
        </p:spPr>
      </p:pic>
      <p:sp>
        <p:nvSpPr>
          <p:cNvPr id="23" name="Text 11"/>
          <p:cNvSpPr/>
          <p:nvPr/>
        </p:nvSpPr>
        <p:spPr>
          <a:xfrm>
            <a:off x="432197" y="3737911"/>
            <a:ext cx="202396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Regional Wage Differentials </a:t>
            </a:r>
            <a:endParaRPr lang="en-US" sz="1046" dirty="0"/>
          </a:p>
        </p:txBody>
      </p:sp>
      <p:sp>
        <p:nvSpPr>
          <p:cNvPr id="24" name="Text 12"/>
          <p:cNvSpPr/>
          <p:nvPr/>
        </p:nvSpPr>
        <p:spPr>
          <a:xfrm>
            <a:off x="214313" y="3979013"/>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BLS produces detailed geographic data on wages and compensation through several programs, revealing significant regional variations. </a:t>
            </a:r>
            <a:endParaRPr lang="en-US" sz="837" dirty="0"/>
          </a:p>
        </p:txBody>
      </p:sp>
      <p:pic>
        <p:nvPicPr>
          <p:cNvPr id="25" name="Image 10" descr="preencoded.png">    </p:cNvPr>
          <p:cNvPicPr>
            <a:picLocks noChangeAspect="1"/>
          </p:cNvPicPr>
          <p:nvPr/>
        </p:nvPicPr>
        <p:blipFill>
          <a:blip r:embed="rId11"/>
          <a:stretch>
            <a:fillRect/>
          </a:stretch>
        </p:blipFill>
        <p:spPr>
          <a:xfrm>
            <a:off x="214313" y="4391899"/>
            <a:ext cx="114300" cy="114300"/>
          </a:xfrm>
          <a:prstGeom prst="rect">
            <a:avLst/>
          </a:prstGeom>
        </p:spPr>
      </p:pic>
      <p:sp>
        <p:nvSpPr>
          <p:cNvPr id="26" name="Text 13"/>
          <p:cNvSpPr/>
          <p:nvPr/>
        </p:nvSpPr>
        <p:spPr>
          <a:xfrm>
            <a:off x="400050" y="4370468"/>
            <a:ext cx="340809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Occupational Employment and Wage Statistics (OEWS) program</a:t>
            </a:r>
            <a:endParaRPr lang="en-US" sz="837" dirty="0"/>
          </a:p>
        </p:txBody>
      </p:sp>
      <p:pic>
        <p:nvPicPr>
          <p:cNvPr id="27" name="Image 11" descr="preencoded.png">    </p:cNvPr>
          <p:cNvPicPr>
            <a:picLocks noChangeAspect="1"/>
          </p:cNvPicPr>
          <p:nvPr/>
        </p:nvPicPr>
        <p:blipFill>
          <a:blip r:embed="rId12"/>
          <a:stretch>
            <a:fillRect/>
          </a:stretch>
        </p:blipFill>
        <p:spPr>
          <a:xfrm>
            <a:off x="214313" y="4620499"/>
            <a:ext cx="114300" cy="114300"/>
          </a:xfrm>
          <a:prstGeom prst="rect">
            <a:avLst/>
          </a:prstGeom>
        </p:spPr>
      </p:pic>
      <p:sp>
        <p:nvSpPr>
          <p:cNvPr id="28" name="Text 14"/>
          <p:cNvSpPr/>
          <p:nvPr/>
        </p:nvSpPr>
        <p:spPr>
          <a:xfrm>
            <a:off x="400050" y="4599068"/>
            <a:ext cx="31445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National Compensation Survey (NCS) for benefits coverage</a:t>
            </a:r>
            <a:endParaRPr lang="en-US" sz="837" dirty="0"/>
          </a:p>
        </p:txBody>
      </p:sp>
      <p:pic>
        <p:nvPicPr>
          <p:cNvPr id="29" name="Image 12" descr="preencoded.png">    </p:cNvPr>
          <p:cNvPicPr>
            <a:picLocks noChangeAspect="1"/>
          </p:cNvPicPr>
          <p:nvPr/>
        </p:nvPicPr>
        <p:blipFill>
          <a:blip r:embed="rId13"/>
          <a:stretch>
            <a:fillRect/>
          </a:stretch>
        </p:blipFill>
        <p:spPr>
          <a:xfrm>
            <a:off x="214313" y="4849099"/>
            <a:ext cx="114300" cy="114300"/>
          </a:xfrm>
          <a:prstGeom prst="rect">
            <a:avLst/>
          </a:prstGeom>
        </p:spPr>
      </p:pic>
      <p:sp>
        <p:nvSpPr>
          <p:cNvPr id="30" name="Text 15"/>
          <p:cNvSpPr/>
          <p:nvPr/>
        </p:nvSpPr>
        <p:spPr>
          <a:xfrm>
            <a:off x="400050" y="4827668"/>
            <a:ext cx="371201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Regional Price Parities (RPPs) help adjust for cost-of-living differences</a:t>
            </a:r>
            <a:endParaRPr lang="en-US" sz="837" dirty="0"/>
          </a:p>
        </p:txBody>
      </p:sp>
      <p:pic>
        <p:nvPicPr>
          <p:cNvPr id="31" name="Image 13" descr="preencoded.png">    </p:cNvPr>
          <p:cNvPicPr>
            <a:picLocks noChangeAspect="1"/>
          </p:cNvPicPr>
          <p:nvPr/>
        </p:nvPicPr>
        <p:blipFill>
          <a:blip r:embed="rId14"/>
          <a:stretch>
            <a:fillRect/>
          </a:stretch>
        </p:blipFill>
        <p:spPr>
          <a:xfrm>
            <a:off x="4873461" y="1095812"/>
            <a:ext cx="3929063" cy="35718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Job Quality and Working Conditions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04512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Beyond Employment Counts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Traditional labor statistics focus on employment counts and wage levels, but comprehensive measurement requires examining job quality dimensions including benefits, security, working conditions, and career advancement opportunities. </a:t>
            </a:r>
            <a:endParaRPr lang="en-US" sz="837" dirty="0"/>
          </a:p>
        </p:txBody>
      </p:sp>
      <p:pic>
        <p:nvPicPr>
          <p:cNvPr id="7" name="Image 2" descr="preencoded.png">    </p:cNvPr>
          <p:cNvPicPr>
            <a:picLocks noChangeAspect="1"/>
          </p:cNvPicPr>
          <p:nvPr/>
        </p:nvPicPr>
        <p:blipFill>
          <a:blip r:embed="rId3"/>
          <a:stretch>
            <a:fillRect/>
          </a:stretch>
        </p:blipFill>
        <p:spPr>
          <a:xfrm>
            <a:off x="214313" y="1847329"/>
            <a:ext cx="178594" cy="142875"/>
          </a:xfrm>
          <a:prstGeom prst="rect">
            <a:avLst/>
          </a:prstGeom>
        </p:spPr>
      </p:pic>
      <p:sp>
        <p:nvSpPr>
          <p:cNvPr id="8" name="Text 3"/>
          <p:cNvSpPr/>
          <p:nvPr/>
        </p:nvSpPr>
        <p:spPr>
          <a:xfrm>
            <a:off x="450056" y="1820540"/>
            <a:ext cx="236003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Work-Life Balance Measurement </a:t>
            </a:r>
            <a:endParaRPr lang="en-US" sz="1046" dirty="0"/>
          </a:p>
        </p:txBody>
      </p:sp>
      <p:sp>
        <p:nvSpPr>
          <p:cNvPr id="9" name="Text 4"/>
          <p:cNvSpPr/>
          <p:nvPr/>
        </p:nvSpPr>
        <p:spPr>
          <a:xfrm>
            <a:off x="214313" y="2061642"/>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Time use surveys capture working hours, commuting time, and work-life balance. The American Time Use Survey (ATUS) provides data on how Americans allocate their time across various activities, including paid work, unpaid household labor, and leisure. </a:t>
            </a:r>
            <a:endParaRPr lang="en-US" sz="837" dirty="0"/>
          </a:p>
        </p:txBody>
      </p:sp>
      <p:pic>
        <p:nvPicPr>
          <p:cNvPr id="10" name="Image 3" descr="preencoded.png">    </p:cNvPr>
          <p:cNvPicPr>
            <a:picLocks noChangeAspect="1"/>
          </p:cNvPicPr>
          <p:nvPr/>
        </p:nvPicPr>
        <p:blipFill>
          <a:blip r:embed="rId4"/>
          <a:stretch>
            <a:fillRect/>
          </a:stretch>
        </p:blipFill>
        <p:spPr>
          <a:xfrm>
            <a:off x="214313" y="2844552"/>
            <a:ext cx="178594" cy="142875"/>
          </a:xfrm>
          <a:prstGeom prst="rect">
            <a:avLst/>
          </a:prstGeom>
        </p:spPr>
      </p:pic>
      <p:sp>
        <p:nvSpPr>
          <p:cNvPr id="11" name="Text 5"/>
          <p:cNvSpPr/>
          <p:nvPr/>
        </p:nvSpPr>
        <p:spPr>
          <a:xfrm>
            <a:off x="450056" y="2817763"/>
            <a:ext cx="181509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Skills and Human Capital </a:t>
            </a:r>
            <a:endParaRPr lang="en-US" sz="1046" dirty="0"/>
          </a:p>
        </p:txBody>
      </p:sp>
      <p:sp>
        <p:nvSpPr>
          <p:cNvPr id="12" name="Text 6"/>
          <p:cNvSpPr/>
          <p:nvPr/>
        </p:nvSpPr>
        <p:spPr>
          <a:xfrm>
            <a:off x="214313" y="3058864"/>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Measuring workforce skills, training, and educational attainment helps assess human capital development. The BLS Job Openings and Labor Turnover Survey (JOLTS) and O*NET database provide insights into skill requirements and job characteristics. </a:t>
            </a:r>
            <a:endParaRPr lang="en-US" sz="837" dirty="0"/>
          </a:p>
        </p:txBody>
      </p:sp>
      <p:pic>
        <p:nvPicPr>
          <p:cNvPr id="13" name="Image 4" descr="preencoded.png">    </p:cNvPr>
          <p:cNvPicPr>
            <a:picLocks noChangeAspect="1"/>
          </p:cNvPicPr>
          <p:nvPr/>
        </p:nvPicPr>
        <p:blipFill>
          <a:blip r:embed="rId5"/>
          <a:stretch>
            <a:fillRect/>
          </a:stretch>
        </p:blipFill>
        <p:spPr>
          <a:xfrm>
            <a:off x="214313" y="3841775"/>
            <a:ext cx="142875" cy="142875"/>
          </a:xfrm>
          <a:prstGeom prst="rect">
            <a:avLst/>
          </a:prstGeom>
        </p:spPr>
      </p:pic>
      <p:sp>
        <p:nvSpPr>
          <p:cNvPr id="14" name="Text 7"/>
          <p:cNvSpPr/>
          <p:nvPr/>
        </p:nvSpPr>
        <p:spPr>
          <a:xfrm>
            <a:off x="414338" y="3814986"/>
            <a:ext cx="18542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Challenges </a:t>
            </a:r>
            <a:endParaRPr lang="en-US" sz="1046" dirty="0"/>
          </a:p>
        </p:txBody>
      </p:sp>
      <p:sp>
        <p:nvSpPr>
          <p:cNvPr id="15" name="Text 8"/>
          <p:cNvSpPr/>
          <p:nvPr/>
        </p:nvSpPr>
        <p:spPr>
          <a:xfrm>
            <a:off x="214313" y="4056087"/>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Subjective aspects of job quality (satisfaction, meaning, autonomy) are difficult to standardize. Integrating objective and subjective measures remains a statistical challenge, with ongoing research to develop comprehensive job quality indices. </a:t>
            </a:r>
            <a:endParaRPr lang="en-US" sz="837" dirty="0"/>
          </a:p>
        </p:txBody>
      </p:sp>
      <p:pic>
        <p:nvPicPr>
          <p:cNvPr id="16" name="Image 5" descr="preencoded.png">    </p:cNvPr>
          <p:cNvPicPr>
            <a:picLocks noChangeAspect="1"/>
          </p:cNvPicPr>
          <p:nvPr/>
        </p:nvPicPr>
        <p:blipFill>
          <a:blip r:embed="rId6"/>
          <a:stretch>
            <a:fillRect/>
          </a:stretch>
        </p:blipFill>
        <p:spPr>
          <a:xfrm>
            <a:off x="5052054" y="1210866"/>
            <a:ext cx="3571875" cy="32146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Future of Work and Statistical Challenges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78594" cy="142875"/>
          </a:xfrm>
          <a:prstGeom prst="rect">
            <a:avLst/>
          </a:prstGeom>
        </p:spPr>
      </p:pic>
      <p:sp>
        <p:nvSpPr>
          <p:cNvPr id="5" name="Text 1"/>
          <p:cNvSpPr/>
          <p:nvPr/>
        </p:nvSpPr>
        <p:spPr>
          <a:xfrm>
            <a:off x="464344" y="814388"/>
            <a:ext cx="332371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Artificial Intelligence and Automation Impacts </a:t>
            </a:r>
            <a:endParaRPr lang="en-US" sz="1046" dirty="0"/>
          </a:p>
        </p:txBody>
      </p:sp>
      <p:sp>
        <p:nvSpPr>
          <p:cNvPr id="6" name="Text 2"/>
          <p:cNvSpPr/>
          <p:nvPr/>
        </p:nvSpPr>
        <p:spPr>
          <a:xfrm>
            <a:off x="214313" y="1064419"/>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Measuring job displacement, transformation, and creation from AI and automation. Tracking skill shifts and occupational changes as technology reshapes labor markets. Developing new metrics for human-machine collaboration. </a:t>
            </a:r>
            <a:endParaRPr lang="en-US" sz="837" dirty="0"/>
          </a:p>
        </p:txBody>
      </p:sp>
      <p:sp>
        <p:nvSpPr>
          <p:cNvPr id="7" name="Text 3"/>
          <p:cNvSpPr/>
          <p:nvPr/>
        </p:nvSpPr>
        <p:spPr>
          <a:xfrm>
            <a:off x="285750" y="1651602"/>
            <a:ext cx="316412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Remote Work and Geographic Measurement </a:t>
            </a:r>
            <a:endParaRPr lang="en-US" sz="1046" dirty="0"/>
          </a:p>
        </p:txBody>
      </p:sp>
      <p:sp>
        <p:nvSpPr>
          <p:cNvPr id="8" name="Text 4"/>
          <p:cNvSpPr/>
          <p:nvPr/>
        </p:nvSpPr>
        <p:spPr>
          <a:xfrm>
            <a:off x="214313" y="1901633"/>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Capturing the rise of remote and hybrid work arrangements. Addressing geographic attribution challenges when work location differs from employer location. Measuring productivity impacts of distributed work models. </a:t>
            </a:r>
            <a:endParaRPr lang="en-US" sz="837" dirty="0"/>
          </a:p>
        </p:txBody>
      </p:sp>
      <p:pic>
        <p:nvPicPr>
          <p:cNvPr id="9" name="Image 2" descr="preencoded.png">    </p:cNvPr>
          <p:cNvPicPr>
            <a:picLocks noChangeAspect="1"/>
          </p:cNvPicPr>
          <p:nvPr/>
        </p:nvPicPr>
        <p:blipFill>
          <a:blip r:embed="rId3"/>
          <a:stretch>
            <a:fillRect/>
          </a:stretch>
        </p:blipFill>
        <p:spPr>
          <a:xfrm>
            <a:off x="214313" y="2524534"/>
            <a:ext cx="178594" cy="142875"/>
          </a:xfrm>
          <a:prstGeom prst="rect">
            <a:avLst/>
          </a:prstGeom>
        </p:spPr>
      </p:pic>
      <p:sp>
        <p:nvSpPr>
          <p:cNvPr id="10" name="Text 5"/>
          <p:cNvSpPr/>
          <p:nvPr/>
        </p:nvSpPr>
        <p:spPr>
          <a:xfrm>
            <a:off x="464344" y="2488816"/>
            <a:ext cx="3198837"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Gig Economy and Non-Standard Employment </a:t>
            </a:r>
            <a:endParaRPr lang="en-US" sz="1046" dirty="0"/>
          </a:p>
        </p:txBody>
      </p:sp>
      <p:sp>
        <p:nvSpPr>
          <p:cNvPr id="11" name="Text 6"/>
          <p:cNvSpPr/>
          <p:nvPr/>
        </p:nvSpPr>
        <p:spPr>
          <a:xfrm>
            <a:off x="214313" y="2738847"/>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Developing frameworks to measure platform-mediated work and independent contracting. Addressing classification challenges between employees and contractors. Capturing income volatility and work arrangements in household surveys. </a:t>
            </a:r>
            <a:endParaRPr lang="en-US" sz="837" dirty="0"/>
          </a:p>
        </p:txBody>
      </p:sp>
      <p:pic>
        <p:nvPicPr>
          <p:cNvPr id="12" name="Image 3" descr="preencoded.png">    </p:cNvPr>
          <p:cNvPicPr>
            <a:picLocks noChangeAspect="1"/>
          </p:cNvPicPr>
          <p:nvPr/>
        </p:nvPicPr>
        <p:blipFill>
          <a:blip r:embed="rId4"/>
          <a:stretch>
            <a:fillRect/>
          </a:stretch>
        </p:blipFill>
        <p:spPr>
          <a:xfrm>
            <a:off x="214313" y="3361748"/>
            <a:ext cx="160734" cy="142875"/>
          </a:xfrm>
          <a:prstGeom prst="rect">
            <a:avLst/>
          </a:prstGeom>
        </p:spPr>
      </p:pic>
      <p:sp>
        <p:nvSpPr>
          <p:cNvPr id="13" name="Text 7"/>
          <p:cNvSpPr/>
          <p:nvPr/>
        </p:nvSpPr>
        <p:spPr>
          <a:xfrm>
            <a:off x="446484" y="3326030"/>
            <a:ext cx="2812517"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Skills Measurement and Human Capital </a:t>
            </a:r>
            <a:endParaRPr lang="en-US" sz="1046" dirty="0"/>
          </a:p>
        </p:txBody>
      </p:sp>
      <p:sp>
        <p:nvSpPr>
          <p:cNvPr id="14" name="Text 8"/>
          <p:cNvSpPr/>
          <p:nvPr/>
        </p:nvSpPr>
        <p:spPr>
          <a:xfrm>
            <a:off x="214313" y="3576061"/>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Creating more granular metrics for skills acquisition and obsolescence. Measuring informal learning and non-degree credentials. Tracking the economic returns to different types of skills and training. </a:t>
            </a:r>
            <a:endParaRPr lang="en-US" sz="837" dirty="0"/>
          </a:p>
        </p:txBody>
      </p:sp>
      <p:pic>
        <p:nvPicPr>
          <p:cNvPr id="15" name="Image 4" descr="preencoded.png">    </p:cNvPr>
          <p:cNvPicPr>
            <a:picLocks noChangeAspect="1"/>
          </p:cNvPicPr>
          <p:nvPr/>
        </p:nvPicPr>
        <p:blipFill>
          <a:blip r:embed="rId5"/>
          <a:stretch>
            <a:fillRect/>
          </a:stretch>
        </p:blipFill>
        <p:spPr>
          <a:xfrm>
            <a:off x="5361384" y="1389459"/>
            <a:ext cx="3214688" cy="2857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6498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Consumer Price Index (CPI)</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125674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CPI Methodology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Consumer Price Index measures the average change over time in the prices paid by urban consumers for a market basket of consumer goods and services.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1202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Based on a fixed basket of goods and services updated every two years</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Uses geometric means at the elementary level to account for consumer substitution</a:t>
            </a:r>
            <a:endParaRPr lang="en-US" sz="837" dirty="0"/>
          </a:p>
        </p:txBody>
      </p:sp>
      <p:pic>
        <p:nvPicPr>
          <p:cNvPr id="11" name="Image 4" descr="preencoded.png">    </p:cNvPr>
          <p:cNvPicPr>
            <a:picLocks noChangeAspect="1"/>
          </p:cNvPicPr>
          <p:nvPr/>
        </p:nvPicPr>
        <p:blipFill>
          <a:blip r:embed="rId5"/>
          <a:stretch>
            <a:fillRect/>
          </a:stretch>
        </p:blipFill>
        <p:spPr>
          <a:xfrm>
            <a:off x="214313" y="2265964"/>
            <a:ext cx="114300" cy="114300"/>
          </a:xfrm>
          <a:prstGeom prst="rect">
            <a:avLst/>
          </a:prstGeom>
        </p:spPr>
      </p:pic>
      <p:sp>
        <p:nvSpPr>
          <p:cNvPr id="12" name="Text 5"/>
          <p:cNvSpPr/>
          <p:nvPr/>
        </p:nvSpPr>
        <p:spPr>
          <a:xfrm>
            <a:off x="400050" y="2244533"/>
            <a:ext cx="286835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Weights derived from Consumer Expenditure Surveys</a:t>
            </a:r>
            <a:endParaRPr lang="en-US" sz="837" dirty="0"/>
          </a:p>
        </p:txBody>
      </p:sp>
      <p:pic>
        <p:nvPicPr>
          <p:cNvPr id="13" name="Image 5" descr="preencoded.png">    </p:cNvPr>
          <p:cNvPicPr>
            <a:picLocks noChangeAspect="1"/>
          </p:cNvPicPr>
          <p:nvPr/>
        </p:nvPicPr>
        <p:blipFill>
          <a:blip r:embed="rId6"/>
          <a:stretch>
            <a:fillRect/>
          </a:stretch>
        </p:blipFill>
        <p:spPr>
          <a:xfrm>
            <a:off x="214313" y="2558858"/>
            <a:ext cx="142875" cy="142875"/>
          </a:xfrm>
          <a:prstGeom prst="rect">
            <a:avLst/>
          </a:prstGeom>
        </p:spPr>
      </p:pic>
      <p:sp>
        <p:nvSpPr>
          <p:cNvPr id="14" name="Text 6"/>
          <p:cNvSpPr/>
          <p:nvPr/>
        </p:nvSpPr>
        <p:spPr>
          <a:xfrm>
            <a:off x="414338" y="2532069"/>
            <a:ext cx="18542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Measurement Challenges </a:t>
            </a:r>
            <a:endParaRPr lang="en-US" sz="1046" dirty="0"/>
          </a:p>
        </p:txBody>
      </p:sp>
      <p:pic>
        <p:nvPicPr>
          <p:cNvPr id="15" name="Image 6" descr="preencoded.png">    </p:cNvPr>
          <p:cNvPicPr>
            <a:picLocks noChangeAspect="1"/>
          </p:cNvPicPr>
          <p:nvPr/>
        </p:nvPicPr>
        <p:blipFill>
          <a:blip r:embed="rId7"/>
          <a:stretch>
            <a:fillRect/>
          </a:stretch>
        </p:blipFill>
        <p:spPr>
          <a:xfrm>
            <a:off x="214313" y="2794602"/>
            <a:ext cx="57150" cy="114300"/>
          </a:xfrm>
          <a:prstGeom prst="rect">
            <a:avLst/>
          </a:prstGeom>
        </p:spPr>
      </p:pic>
      <p:sp>
        <p:nvSpPr>
          <p:cNvPr id="16" name="Text 7"/>
          <p:cNvSpPr/>
          <p:nvPr/>
        </p:nvSpPr>
        <p:spPr>
          <a:xfrm>
            <a:off x="342900" y="2780314"/>
            <a:ext cx="1002078"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Substitution bias:</a:t>
            </a:r>
            <a:endParaRPr lang="en-US" sz="837" dirty="0"/>
          </a:p>
        </p:txBody>
      </p:sp>
      <p:sp>
        <p:nvSpPr>
          <p:cNvPr id="17" name="Text 8"/>
          <p:cNvSpPr/>
          <p:nvPr/>
        </p:nvSpPr>
        <p:spPr>
          <a:xfrm>
            <a:off x="1344978" y="2780314"/>
            <a:ext cx="258684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Consumers shift purchases when relative prices </a:t>
            </a:r>
            <a:endParaRPr lang="en-US" sz="837" dirty="0"/>
          </a:p>
        </p:txBody>
      </p:sp>
      <p:sp>
        <p:nvSpPr>
          <p:cNvPr id="18" name="Text 9"/>
          <p:cNvSpPr/>
          <p:nvPr/>
        </p:nvSpPr>
        <p:spPr>
          <a:xfrm>
            <a:off x="342900" y="2951764"/>
            <a:ext cx="39502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change</a:t>
            </a:r>
            <a:endParaRPr lang="en-US" sz="837" dirty="0"/>
          </a:p>
        </p:txBody>
      </p:sp>
      <p:pic>
        <p:nvPicPr>
          <p:cNvPr id="19" name="Image 7" descr="preencoded.png">    </p:cNvPr>
          <p:cNvPicPr>
            <a:picLocks noChangeAspect="1"/>
          </p:cNvPicPr>
          <p:nvPr/>
        </p:nvPicPr>
        <p:blipFill>
          <a:blip r:embed="rId8"/>
          <a:stretch>
            <a:fillRect/>
          </a:stretch>
        </p:blipFill>
        <p:spPr>
          <a:xfrm>
            <a:off x="214313" y="3194652"/>
            <a:ext cx="57150" cy="114300"/>
          </a:xfrm>
          <a:prstGeom prst="rect">
            <a:avLst/>
          </a:prstGeom>
        </p:spPr>
      </p:pic>
      <p:sp>
        <p:nvSpPr>
          <p:cNvPr id="20" name="Text 10"/>
          <p:cNvSpPr/>
          <p:nvPr/>
        </p:nvSpPr>
        <p:spPr>
          <a:xfrm>
            <a:off x="342900" y="3180364"/>
            <a:ext cx="899666"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Quality change:</a:t>
            </a:r>
            <a:endParaRPr lang="en-US" sz="837" dirty="0"/>
          </a:p>
        </p:txBody>
      </p:sp>
      <p:sp>
        <p:nvSpPr>
          <p:cNvPr id="21" name="Text 11"/>
          <p:cNvSpPr/>
          <p:nvPr/>
        </p:nvSpPr>
        <p:spPr>
          <a:xfrm>
            <a:off x="1242566" y="3180364"/>
            <a:ext cx="2915459"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Adjusting for improvements in product characteristics</a:t>
            </a:r>
            <a:endParaRPr lang="en-US" sz="837" dirty="0"/>
          </a:p>
        </p:txBody>
      </p:sp>
      <p:pic>
        <p:nvPicPr>
          <p:cNvPr id="22" name="Image 8" descr="preencoded.png">    </p:cNvPr>
          <p:cNvPicPr>
            <a:picLocks noChangeAspect="1"/>
          </p:cNvPicPr>
          <p:nvPr/>
        </p:nvPicPr>
        <p:blipFill>
          <a:blip r:embed="rId9"/>
          <a:stretch>
            <a:fillRect/>
          </a:stretch>
        </p:blipFill>
        <p:spPr>
          <a:xfrm>
            <a:off x="214313" y="3423252"/>
            <a:ext cx="57150" cy="114300"/>
          </a:xfrm>
          <a:prstGeom prst="rect">
            <a:avLst/>
          </a:prstGeom>
        </p:spPr>
      </p:pic>
      <p:sp>
        <p:nvSpPr>
          <p:cNvPr id="23" name="Text 12"/>
          <p:cNvSpPr/>
          <p:nvPr/>
        </p:nvSpPr>
        <p:spPr>
          <a:xfrm>
            <a:off x="342900" y="3408964"/>
            <a:ext cx="823652"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New products:</a:t>
            </a:r>
            <a:endParaRPr lang="en-US" sz="837" dirty="0"/>
          </a:p>
        </p:txBody>
      </p:sp>
      <p:sp>
        <p:nvSpPr>
          <p:cNvPr id="24" name="Text 13"/>
          <p:cNvSpPr/>
          <p:nvPr/>
        </p:nvSpPr>
        <p:spPr>
          <a:xfrm>
            <a:off x="1166552" y="3408964"/>
            <a:ext cx="2378701"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Incorporating emerging goods and services</a:t>
            </a:r>
            <a:endParaRPr lang="en-US" sz="837" dirty="0"/>
          </a:p>
        </p:txBody>
      </p:sp>
      <p:pic>
        <p:nvPicPr>
          <p:cNvPr id="25" name="Image 9" descr="preencoded.png">    </p:cNvPr>
          <p:cNvPicPr>
            <a:picLocks noChangeAspect="1"/>
          </p:cNvPicPr>
          <p:nvPr/>
        </p:nvPicPr>
        <p:blipFill>
          <a:blip r:embed="rId10"/>
          <a:stretch>
            <a:fillRect/>
          </a:stretch>
        </p:blipFill>
        <p:spPr>
          <a:xfrm>
            <a:off x="214313" y="3651852"/>
            <a:ext cx="57150" cy="114300"/>
          </a:xfrm>
          <a:prstGeom prst="rect">
            <a:avLst/>
          </a:prstGeom>
        </p:spPr>
      </p:pic>
      <p:sp>
        <p:nvSpPr>
          <p:cNvPr id="26" name="Text 14"/>
          <p:cNvSpPr/>
          <p:nvPr/>
        </p:nvSpPr>
        <p:spPr>
          <a:xfrm>
            <a:off x="342900" y="3637564"/>
            <a:ext cx="881723"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Urban vs. rural:</a:t>
            </a:r>
            <a:endParaRPr lang="en-US" sz="837" dirty="0"/>
          </a:p>
        </p:txBody>
      </p:sp>
      <p:sp>
        <p:nvSpPr>
          <p:cNvPr id="27" name="Text 15"/>
          <p:cNvSpPr/>
          <p:nvPr/>
        </p:nvSpPr>
        <p:spPr>
          <a:xfrm>
            <a:off x="1224623" y="3637564"/>
            <a:ext cx="3015583"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CPI-U covers only urban consumers (87% of population)</a:t>
            </a:r>
            <a:endParaRPr lang="en-US" sz="837" dirty="0"/>
          </a:p>
        </p:txBody>
      </p:sp>
      <p:sp>
        <p:nvSpPr>
          <p:cNvPr id="28" name="Text 16"/>
          <p:cNvSpPr/>
          <p:nvPr/>
        </p:nvSpPr>
        <p:spPr>
          <a:xfrm>
            <a:off x="4746324" y="814388"/>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CPI Basket Composition (2023)</a:t>
            </a:r>
            <a:endParaRPr lang="en-US" sz="1046" dirty="0"/>
          </a:p>
        </p:txBody>
      </p:sp>
      <p:pic>
        <p:nvPicPr>
          <p:cNvPr id="29" name="Image 10" descr="preencoded.png">    </p:cNvPr>
          <p:cNvPicPr>
            <a:picLocks noChangeAspect="1"/>
          </p:cNvPicPr>
          <p:nvPr/>
        </p:nvPicPr>
        <p:blipFill>
          <a:blip r:embed="rId11"/>
          <a:stretch>
            <a:fillRect/>
          </a:stretch>
        </p:blipFill>
        <p:spPr>
          <a:xfrm>
            <a:off x="4746324" y="1064419"/>
            <a:ext cx="4182666" cy="2143125"/>
          </a:xfrm>
          <a:prstGeom prst="rect">
            <a:avLst/>
          </a:prstGeom>
        </p:spPr>
      </p:pic>
      <p:sp>
        <p:nvSpPr>
          <p:cNvPr id="30" name="Text 17"/>
          <p:cNvSpPr/>
          <p:nvPr/>
        </p:nvSpPr>
        <p:spPr>
          <a:xfrm>
            <a:off x="4746324" y="3314700"/>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CPI vs. PCE Inflation (2015-2025)</a:t>
            </a:r>
            <a:endParaRPr lang="en-US" sz="1046" dirty="0"/>
          </a:p>
        </p:txBody>
      </p:sp>
      <p:pic>
        <p:nvPicPr>
          <p:cNvPr id="31" name="Image 11" descr="preencoded.png">    </p:cNvPr>
          <p:cNvPicPr>
            <a:picLocks noChangeAspect="1"/>
          </p:cNvPicPr>
          <p:nvPr/>
        </p:nvPicPr>
        <p:blipFill>
          <a:blip r:embed="rId12"/>
          <a:stretch>
            <a:fillRect/>
          </a:stretch>
        </p:blipFill>
        <p:spPr>
          <a:xfrm>
            <a:off x="4746324" y="3564731"/>
            <a:ext cx="4182666" cy="17859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50613"/>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Producer Price Index (PPI)</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199497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PPI Structure and Coverage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Producer Price Index (PPI) measures average changes in selling prices received by domestic producers for their output. The PPI program at the Bureau of Labor Statistics maintains several major classification structures: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Industry-based PPIs: Measure price changes for the entire output of an industry</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Commodity-based PPIs: Organize products by similarity of end use or material composition</a:t>
            </a:r>
            <a:endParaRPr lang="en-US" sz="837" dirty="0"/>
          </a:p>
        </p:txBody>
      </p:sp>
      <p:pic>
        <p:nvPicPr>
          <p:cNvPr id="11" name="Image 4" descr="preencoded.png">    </p:cNvPr>
          <p:cNvPicPr>
            <a:picLocks noChangeAspect="1"/>
          </p:cNvPicPr>
          <p:nvPr/>
        </p:nvPicPr>
        <p:blipFill>
          <a:blip r:embed="rId5"/>
          <a:stretch>
            <a:fillRect/>
          </a:stretch>
        </p:blipFill>
        <p:spPr>
          <a:xfrm>
            <a:off x="214313" y="2437414"/>
            <a:ext cx="114300" cy="114300"/>
          </a:xfrm>
          <a:prstGeom prst="rect">
            <a:avLst/>
          </a:prstGeom>
        </p:spPr>
      </p:pic>
      <p:sp>
        <p:nvSpPr>
          <p:cNvPr id="12" name="Text 5"/>
          <p:cNvSpPr/>
          <p:nvPr/>
        </p:nvSpPr>
        <p:spPr>
          <a:xfrm>
            <a:off x="400050" y="2415983"/>
            <a:ext cx="3854751"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Final Demand-Intermediate Demand (FD-ID): Tracks price changes for goods, services, and construction sold to final demand and intermediate demand</a:t>
            </a:r>
            <a:endParaRPr lang="en-US" sz="837" dirty="0"/>
          </a:p>
        </p:txBody>
      </p:sp>
      <p:pic>
        <p:nvPicPr>
          <p:cNvPr id="13" name="Image 5" descr="preencoded.png">    </p:cNvPr>
          <p:cNvPicPr>
            <a:picLocks noChangeAspect="1"/>
          </p:cNvPicPr>
          <p:nvPr/>
        </p:nvPicPr>
        <p:blipFill>
          <a:blip r:embed="rId6"/>
          <a:stretch>
            <a:fillRect/>
          </a:stretch>
        </p:blipFill>
        <p:spPr>
          <a:xfrm>
            <a:off x="214313" y="3073208"/>
            <a:ext cx="142875" cy="142875"/>
          </a:xfrm>
          <a:prstGeom prst="rect">
            <a:avLst/>
          </a:prstGeom>
        </p:spPr>
      </p:pic>
      <p:sp>
        <p:nvSpPr>
          <p:cNvPr id="14" name="Text 6"/>
          <p:cNvSpPr/>
          <p:nvPr/>
        </p:nvSpPr>
        <p:spPr>
          <a:xfrm>
            <a:off x="414338" y="3046419"/>
            <a:ext cx="233430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Input vs. Output Price Measures </a:t>
            </a:r>
            <a:endParaRPr lang="en-US" sz="1046" dirty="0"/>
          </a:p>
        </p:txBody>
      </p:sp>
      <p:sp>
        <p:nvSpPr>
          <p:cNvPr id="15" name="Text 7"/>
          <p:cNvSpPr/>
          <p:nvPr/>
        </p:nvSpPr>
        <p:spPr>
          <a:xfrm>
            <a:off x="214313" y="3287520"/>
            <a:ext cx="4040488" cy="160009"/>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PPI system includes both input and output price indices: </a:t>
            </a:r>
            <a:endParaRPr lang="en-US" sz="837" dirty="0"/>
          </a:p>
        </p:txBody>
      </p:sp>
      <p:pic>
        <p:nvPicPr>
          <p:cNvPr id="16" name="Image 6" descr="preencoded.png">    </p:cNvPr>
          <p:cNvPicPr>
            <a:picLocks noChangeAspect="1"/>
          </p:cNvPicPr>
          <p:nvPr/>
        </p:nvPicPr>
        <p:blipFill>
          <a:blip r:embed="rId7"/>
          <a:stretch>
            <a:fillRect/>
          </a:stretch>
        </p:blipFill>
        <p:spPr>
          <a:xfrm>
            <a:off x="214313" y="3540398"/>
            <a:ext cx="114300" cy="114300"/>
          </a:xfrm>
          <a:prstGeom prst="rect">
            <a:avLst/>
          </a:prstGeom>
        </p:spPr>
      </p:pic>
      <p:sp>
        <p:nvSpPr>
          <p:cNvPr id="17" name="Text 8"/>
          <p:cNvSpPr/>
          <p:nvPr/>
        </p:nvSpPr>
        <p:spPr>
          <a:xfrm>
            <a:off x="400050" y="3518967"/>
            <a:ext cx="334545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Output PPIs: Measure changes in prices received by producers</a:t>
            </a:r>
            <a:endParaRPr lang="en-US" sz="837" dirty="0"/>
          </a:p>
        </p:txBody>
      </p:sp>
      <p:pic>
        <p:nvPicPr>
          <p:cNvPr id="18" name="Image 7" descr="preencoded.png">    </p:cNvPr>
          <p:cNvPicPr>
            <a:picLocks noChangeAspect="1"/>
          </p:cNvPicPr>
          <p:nvPr/>
        </p:nvPicPr>
        <p:blipFill>
          <a:blip r:embed="rId8"/>
          <a:stretch>
            <a:fillRect/>
          </a:stretch>
        </p:blipFill>
        <p:spPr>
          <a:xfrm>
            <a:off x="214313" y="3768998"/>
            <a:ext cx="114300" cy="114300"/>
          </a:xfrm>
          <a:prstGeom prst="rect">
            <a:avLst/>
          </a:prstGeom>
        </p:spPr>
      </p:pic>
      <p:sp>
        <p:nvSpPr>
          <p:cNvPr id="19" name="Text 9"/>
          <p:cNvSpPr/>
          <p:nvPr/>
        </p:nvSpPr>
        <p:spPr>
          <a:xfrm>
            <a:off x="400050" y="3747567"/>
            <a:ext cx="358903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Input PPIs: Measure changes in prices paid by producers for inputs</a:t>
            </a:r>
            <a:endParaRPr lang="en-US" sz="837" dirty="0"/>
          </a:p>
        </p:txBody>
      </p:sp>
      <p:pic>
        <p:nvPicPr>
          <p:cNvPr id="20" name="Image 8" descr="preencoded.png">    </p:cNvPr>
          <p:cNvPicPr>
            <a:picLocks noChangeAspect="1"/>
          </p:cNvPicPr>
          <p:nvPr/>
        </p:nvPicPr>
        <p:blipFill>
          <a:blip r:embed="rId9"/>
          <a:stretch>
            <a:fillRect/>
          </a:stretch>
        </p:blipFill>
        <p:spPr>
          <a:xfrm>
            <a:off x="214313" y="4061892"/>
            <a:ext cx="142875" cy="142875"/>
          </a:xfrm>
          <a:prstGeom prst="rect">
            <a:avLst/>
          </a:prstGeom>
        </p:spPr>
      </p:pic>
      <p:sp>
        <p:nvSpPr>
          <p:cNvPr id="21" name="Text 10"/>
          <p:cNvSpPr/>
          <p:nvPr/>
        </p:nvSpPr>
        <p:spPr>
          <a:xfrm>
            <a:off x="414338" y="4035103"/>
            <a:ext cx="286637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Services Price Measurement Challenges </a:t>
            </a:r>
            <a:endParaRPr lang="en-US" sz="1046" dirty="0"/>
          </a:p>
        </p:txBody>
      </p:sp>
      <p:sp>
        <p:nvSpPr>
          <p:cNvPr id="22" name="Text 11"/>
          <p:cNvSpPr/>
          <p:nvPr/>
        </p:nvSpPr>
        <p:spPr>
          <a:xfrm>
            <a:off x="214313" y="4276204"/>
            <a:ext cx="4040488" cy="160009"/>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Measuring service sector prices presents unique challenges: </a:t>
            </a:r>
            <a:endParaRPr lang="en-US" sz="837" dirty="0"/>
          </a:p>
        </p:txBody>
      </p:sp>
      <p:pic>
        <p:nvPicPr>
          <p:cNvPr id="23" name="Image 9" descr="preencoded.png">    </p:cNvPr>
          <p:cNvPicPr>
            <a:picLocks noChangeAspect="1"/>
          </p:cNvPicPr>
          <p:nvPr/>
        </p:nvPicPr>
        <p:blipFill>
          <a:blip r:embed="rId10"/>
          <a:stretch>
            <a:fillRect/>
          </a:stretch>
        </p:blipFill>
        <p:spPr>
          <a:xfrm>
            <a:off x="214313" y="4529082"/>
            <a:ext cx="114300" cy="114300"/>
          </a:xfrm>
          <a:prstGeom prst="rect">
            <a:avLst/>
          </a:prstGeom>
        </p:spPr>
      </p:pic>
      <p:sp>
        <p:nvSpPr>
          <p:cNvPr id="24" name="Text 12"/>
          <p:cNvSpPr/>
          <p:nvPr/>
        </p:nvSpPr>
        <p:spPr>
          <a:xfrm>
            <a:off x="400050" y="4507650"/>
            <a:ext cx="346968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Difficulty defining and tracking consistent service units over time</a:t>
            </a:r>
            <a:endParaRPr lang="en-US" sz="837" dirty="0"/>
          </a:p>
        </p:txBody>
      </p:sp>
      <p:pic>
        <p:nvPicPr>
          <p:cNvPr id="25" name="Image 10" descr="preencoded.png">    </p:cNvPr>
          <p:cNvPicPr>
            <a:picLocks noChangeAspect="1"/>
          </p:cNvPicPr>
          <p:nvPr/>
        </p:nvPicPr>
        <p:blipFill>
          <a:blip r:embed="rId11"/>
          <a:stretch>
            <a:fillRect/>
          </a:stretch>
        </p:blipFill>
        <p:spPr>
          <a:xfrm>
            <a:off x="214313" y="4757682"/>
            <a:ext cx="114300" cy="114300"/>
          </a:xfrm>
          <a:prstGeom prst="rect">
            <a:avLst/>
          </a:prstGeom>
        </p:spPr>
      </p:pic>
      <p:sp>
        <p:nvSpPr>
          <p:cNvPr id="26" name="Text 13"/>
          <p:cNvSpPr/>
          <p:nvPr/>
        </p:nvSpPr>
        <p:spPr>
          <a:xfrm>
            <a:off x="400050" y="4736250"/>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Quality adjustment for complex services like healthcare and financial services</a:t>
            </a:r>
            <a:endParaRPr lang="en-US" sz="837" dirty="0"/>
          </a:p>
        </p:txBody>
      </p:sp>
      <p:pic>
        <p:nvPicPr>
          <p:cNvPr id="27" name="Image 11" descr="preencoded.png">    </p:cNvPr>
          <p:cNvPicPr>
            <a:picLocks noChangeAspect="1"/>
          </p:cNvPicPr>
          <p:nvPr/>
        </p:nvPicPr>
        <p:blipFill>
          <a:blip r:embed="rId12"/>
          <a:stretch>
            <a:fillRect/>
          </a:stretch>
        </p:blipFill>
        <p:spPr>
          <a:xfrm>
            <a:off x="4873461" y="1135828"/>
            <a:ext cx="3929063" cy="3571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Quality Adjustments and Hedonic Methods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25072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Hedonic Pricing for Technology </a:t>
            </a:r>
            <a:endParaRPr lang="en-US" sz="1046" dirty="0"/>
          </a:p>
        </p:txBody>
      </p:sp>
      <p:sp>
        <p:nvSpPr>
          <p:cNvPr id="6" name="Text 2"/>
          <p:cNvSpPr/>
          <p:nvPr/>
        </p:nvSpPr>
        <p:spPr>
          <a:xfrm>
            <a:off x="214313" y="1064419"/>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Hedonic methods decompose products into their constituent characteristics to estimate the implicit prices of these characteristics. Particularly important for computers, smartphones, and other rapidly evolving technology products. </a:t>
            </a:r>
            <a:endParaRPr lang="en-US" sz="837" dirty="0"/>
          </a:p>
        </p:txBody>
      </p:sp>
      <p:pic>
        <p:nvPicPr>
          <p:cNvPr id="7" name="Image 2" descr="preencoded.png">    </p:cNvPr>
          <p:cNvPicPr>
            <a:picLocks noChangeAspect="1"/>
          </p:cNvPicPr>
          <p:nvPr/>
        </p:nvPicPr>
        <p:blipFill>
          <a:blip r:embed="rId3"/>
          <a:stretch>
            <a:fillRect/>
          </a:stretch>
        </p:blipFill>
        <p:spPr>
          <a:xfrm>
            <a:off x="214313" y="1687320"/>
            <a:ext cx="160734" cy="142875"/>
          </a:xfrm>
          <a:prstGeom prst="rect">
            <a:avLst/>
          </a:prstGeom>
        </p:spPr>
      </p:pic>
      <p:sp>
        <p:nvSpPr>
          <p:cNvPr id="8" name="Text 3"/>
          <p:cNvSpPr/>
          <p:nvPr/>
        </p:nvSpPr>
        <p:spPr>
          <a:xfrm>
            <a:off x="432197" y="1660531"/>
            <a:ext cx="193210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Quality Change in Services </a:t>
            </a:r>
            <a:endParaRPr lang="en-US" sz="1046" dirty="0"/>
          </a:p>
        </p:txBody>
      </p:sp>
      <p:sp>
        <p:nvSpPr>
          <p:cNvPr id="9" name="Text 4"/>
          <p:cNvSpPr/>
          <p:nvPr/>
        </p:nvSpPr>
        <p:spPr>
          <a:xfrm>
            <a:off x="214313" y="1901633"/>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Services like healthcare and education present unique challenges for quality adjustment. Outcomes-based approaches attempt to measure improvements in health outcomes or educational attainment rather than just inputs. </a:t>
            </a:r>
            <a:endParaRPr lang="en-US" sz="837" dirty="0"/>
          </a:p>
        </p:txBody>
      </p:sp>
      <p:pic>
        <p:nvPicPr>
          <p:cNvPr id="10" name="Image 3" descr="preencoded.png">    </p:cNvPr>
          <p:cNvPicPr>
            <a:picLocks noChangeAspect="1"/>
          </p:cNvPicPr>
          <p:nvPr/>
        </p:nvPicPr>
        <p:blipFill>
          <a:blip r:embed="rId4"/>
          <a:stretch>
            <a:fillRect/>
          </a:stretch>
        </p:blipFill>
        <p:spPr>
          <a:xfrm>
            <a:off x="214313" y="2524534"/>
            <a:ext cx="178594" cy="142875"/>
          </a:xfrm>
          <a:prstGeom prst="rect">
            <a:avLst/>
          </a:prstGeom>
        </p:spPr>
      </p:pic>
      <p:sp>
        <p:nvSpPr>
          <p:cNvPr id="11" name="Text 5"/>
          <p:cNvSpPr/>
          <p:nvPr/>
        </p:nvSpPr>
        <p:spPr>
          <a:xfrm>
            <a:off x="450056" y="2497745"/>
            <a:ext cx="202497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Methodological Approaches </a:t>
            </a:r>
            <a:endParaRPr lang="en-US" sz="1046" dirty="0"/>
          </a:p>
        </p:txBody>
      </p:sp>
      <p:pic>
        <p:nvPicPr>
          <p:cNvPr id="12" name="Image 4" descr="preencoded.png">    </p:cNvPr>
          <p:cNvPicPr>
            <a:picLocks noChangeAspect="1"/>
          </p:cNvPicPr>
          <p:nvPr/>
        </p:nvPicPr>
        <p:blipFill>
          <a:blip r:embed="rId5"/>
          <a:stretch>
            <a:fillRect/>
          </a:stretch>
        </p:blipFill>
        <p:spPr>
          <a:xfrm>
            <a:off x="214313" y="2760278"/>
            <a:ext cx="114300" cy="114300"/>
          </a:xfrm>
          <a:prstGeom prst="rect">
            <a:avLst/>
          </a:prstGeom>
        </p:spPr>
      </p:pic>
      <p:sp>
        <p:nvSpPr>
          <p:cNvPr id="13" name="Text 6"/>
          <p:cNvSpPr/>
          <p:nvPr/>
        </p:nvSpPr>
        <p:spPr>
          <a:xfrm>
            <a:off x="400050" y="2745991"/>
            <a:ext cx="1388650"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Matched Model Method:</a:t>
            </a:r>
            <a:endParaRPr lang="en-US" sz="837" dirty="0"/>
          </a:p>
        </p:txBody>
      </p:sp>
      <p:sp>
        <p:nvSpPr>
          <p:cNvPr id="14" name="Text 7"/>
          <p:cNvSpPr/>
          <p:nvPr/>
        </p:nvSpPr>
        <p:spPr>
          <a:xfrm>
            <a:off x="1788700" y="2745991"/>
            <a:ext cx="2955699"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Compares identical items over time, but misses quality </a:t>
            </a:r>
            <a:endParaRPr lang="en-US" sz="837" dirty="0"/>
          </a:p>
        </p:txBody>
      </p:sp>
      <p:sp>
        <p:nvSpPr>
          <p:cNvPr id="15" name="Text 8"/>
          <p:cNvSpPr/>
          <p:nvPr/>
        </p:nvSpPr>
        <p:spPr>
          <a:xfrm>
            <a:off x="400050" y="2917441"/>
            <a:ext cx="1926301"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changes when models are replaced. </a:t>
            </a:r>
            <a:endParaRPr lang="en-US" sz="837" dirty="0"/>
          </a:p>
        </p:txBody>
      </p:sp>
      <p:pic>
        <p:nvPicPr>
          <p:cNvPr id="16" name="Image 5" descr="preencoded.png">    </p:cNvPr>
          <p:cNvPicPr>
            <a:picLocks noChangeAspect="1"/>
          </p:cNvPicPr>
          <p:nvPr/>
        </p:nvPicPr>
        <p:blipFill>
          <a:blip r:embed="rId6"/>
          <a:stretch>
            <a:fillRect/>
          </a:stretch>
        </p:blipFill>
        <p:spPr>
          <a:xfrm>
            <a:off x="214313" y="3188903"/>
            <a:ext cx="114300" cy="114300"/>
          </a:xfrm>
          <a:prstGeom prst="rect">
            <a:avLst/>
          </a:prstGeom>
        </p:spPr>
      </p:pic>
      <p:sp>
        <p:nvSpPr>
          <p:cNvPr id="17" name="Text 9"/>
          <p:cNvSpPr/>
          <p:nvPr/>
        </p:nvSpPr>
        <p:spPr>
          <a:xfrm>
            <a:off x="400050" y="3174616"/>
            <a:ext cx="1650402"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Hedonic Quality Adjustment:</a:t>
            </a:r>
            <a:endParaRPr lang="en-US" sz="837" dirty="0"/>
          </a:p>
        </p:txBody>
      </p:sp>
      <p:sp>
        <p:nvSpPr>
          <p:cNvPr id="18" name="Text 10"/>
          <p:cNvSpPr/>
          <p:nvPr/>
        </p:nvSpPr>
        <p:spPr>
          <a:xfrm>
            <a:off x="2050452" y="3174616"/>
            <a:ext cx="2637495"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Uses regression analysis to estimate the value of </a:t>
            </a:r>
            <a:endParaRPr lang="en-US" sz="837" dirty="0"/>
          </a:p>
        </p:txBody>
      </p:sp>
      <p:sp>
        <p:nvSpPr>
          <p:cNvPr id="19" name="Text 11"/>
          <p:cNvSpPr/>
          <p:nvPr/>
        </p:nvSpPr>
        <p:spPr>
          <a:xfrm>
            <a:off x="400050" y="3346066"/>
            <a:ext cx="1680121"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specific product characteristics. </a:t>
            </a:r>
            <a:endParaRPr lang="en-US" sz="837" dirty="0"/>
          </a:p>
        </p:txBody>
      </p:sp>
      <p:pic>
        <p:nvPicPr>
          <p:cNvPr id="20" name="Image 6" descr="preencoded.png">    </p:cNvPr>
          <p:cNvPicPr>
            <a:picLocks noChangeAspect="1"/>
          </p:cNvPicPr>
          <p:nvPr/>
        </p:nvPicPr>
        <p:blipFill>
          <a:blip r:embed="rId7"/>
          <a:stretch>
            <a:fillRect/>
          </a:stretch>
        </p:blipFill>
        <p:spPr>
          <a:xfrm>
            <a:off x="214313" y="3617528"/>
            <a:ext cx="114300" cy="114300"/>
          </a:xfrm>
          <a:prstGeom prst="rect">
            <a:avLst/>
          </a:prstGeom>
        </p:spPr>
      </p:pic>
      <p:sp>
        <p:nvSpPr>
          <p:cNvPr id="21" name="Text 12"/>
          <p:cNvSpPr/>
          <p:nvPr/>
        </p:nvSpPr>
        <p:spPr>
          <a:xfrm>
            <a:off x="400050" y="3603241"/>
            <a:ext cx="1178775"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Option Cost Method:</a:t>
            </a:r>
            <a:endParaRPr lang="en-US" sz="837" dirty="0"/>
          </a:p>
        </p:txBody>
      </p:sp>
      <p:sp>
        <p:nvSpPr>
          <p:cNvPr id="22" name="Text 13"/>
          <p:cNvSpPr/>
          <p:nvPr/>
        </p:nvSpPr>
        <p:spPr>
          <a:xfrm>
            <a:off x="1578825" y="3603241"/>
            <a:ext cx="2842766"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Values quality changes based on the cost of optional </a:t>
            </a:r>
            <a:endParaRPr lang="en-US" sz="837" dirty="0"/>
          </a:p>
        </p:txBody>
      </p:sp>
      <p:sp>
        <p:nvSpPr>
          <p:cNvPr id="23" name="Text 14"/>
          <p:cNvSpPr/>
          <p:nvPr/>
        </p:nvSpPr>
        <p:spPr>
          <a:xfrm>
            <a:off x="400050" y="3774691"/>
            <a:ext cx="1691534"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features that become standard. </a:t>
            </a:r>
            <a:endParaRPr lang="en-US" sz="837" dirty="0"/>
          </a:p>
        </p:txBody>
      </p:sp>
      <p:pic>
        <p:nvPicPr>
          <p:cNvPr id="24" name="Image 7" descr="preencoded.png">    </p:cNvPr>
          <p:cNvPicPr>
            <a:picLocks noChangeAspect="1"/>
          </p:cNvPicPr>
          <p:nvPr/>
        </p:nvPicPr>
        <p:blipFill>
          <a:blip r:embed="rId8"/>
          <a:stretch>
            <a:fillRect/>
          </a:stretch>
        </p:blipFill>
        <p:spPr>
          <a:xfrm>
            <a:off x="214313" y="4046153"/>
            <a:ext cx="114300" cy="114300"/>
          </a:xfrm>
          <a:prstGeom prst="rect">
            <a:avLst/>
          </a:prstGeom>
        </p:spPr>
      </p:pic>
      <p:sp>
        <p:nvSpPr>
          <p:cNvPr id="25" name="Text 15"/>
          <p:cNvSpPr/>
          <p:nvPr/>
        </p:nvSpPr>
        <p:spPr>
          <a:xfrm>
            <a:off x="400050" y="4031866"/>
            <a:ext cx="1413793"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Production Cost Method:</a:t>
            </a:r>
            <a:endParaRPr lang="en-US" sz="837" dirty="0"/>
          </a:p>
        </p:txBody>
      </p:sp>
      <p:sp>
        <p:nvSpPr>
          <p:cNvPr id="26" name="Text 16"/>
          <p:cNvSpPr/>
          <p:nvPr/>
        </p:nvSpPr>
        <p:spPr>
          <a:xfrm>
            <a:off x="1813843" y="4031866"/>
            <a:ext cx="2947690"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Values quality changes based on the cost to producers </a:t>
            </a:r>
            <a:endParaRPr lang="en-US" sz="837" dirty="0"/>
          </a:p>
        </p:txBody>
      </p:sp>
      <p:sp>
        <p:nvSpPr>
          <p:cNvPr id="27" name="Text 17"/>
          <p:cNvSpPr/>
          <p:nvPr/>
        </p:nvSpPr>
        <p:spPr>
          <a:xfrm>
            <a:off x="400050" y="4203316"/>
            <a:ext cx="1731773"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of implementing improvements. </a:t>
            </a:r>
            <a:endParaRPr lang="en-US" sz="837" dirty="0"/>
          </a:p>
        </p:txBody>
      </p:sp>
      <p:pic>
        <p:nvPicPr>
          <p:cNvPr id="28" name="Image 8" descr="preencoded.png">    </p:cNvPr>
          <p:cNvPicPr>
            <a:picLocks noChangeAspect="1"/>
          </p:cNvPicPr>
          <p:nvPr/>
        </p:nvPicPr>
        <p:blipFill>
          <a:blip r:embed="rId9"/>
          <a:stretch>
            <a:fillRect/>
          </a:stretch>
        </p:blipFill>
        <p:spPr>
          <a:xfrm>
            <a:off x="5361384" y="1389459"/>
            <a:ext cx="3214688" cy="2857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53434"/>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Core Inflation and Alternative Measures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174765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Core Inflation Measures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Core inflation measures aim to capture the underlying trend in inflation by excluding volatile components that may obscure the signal about longer-term price pressures.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23027"/>
            <a:ext cx="512090"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Core CPI:</a:t>
            </a:r>
            <a:endParaRPr lang="en-US" sz="837" dirty="0"/>
          </a:p>
        </p:txBody>
      </p:sp>
      <p:sp>
        <p:nvSpPr>
          <p:cNvPr id="9" name="Text 4"/>
          <p:cNvSpPr/>
          <p:nvPr/>
        </p:nvSpPr>
        <p:spPr>
          <a:xfrm>
            <a:off x="912140" y="1623027"/>
            <a:ext cx="3229784"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Excludes food and energy prices due to their volatility. Used </a:t>
            </a:r>
            <a:endParaRPr lang="en-US" sz="837" dirty="0"/>
          </a:p>
        </p:txBody>
      </p:sp>
      <p:sp>
        <p:nvSpPr>
          <p:cNvPr id="10" name="Text 5"/>
          <p:cNvSpPr/>
          <p:nvPr/>
        </p:nvSpPr>
        <p:spPr>
          <a:xfrm>
            <a:off x="400050" y="1794477"/>
            <a:ext cx="3139706"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by the Federal Reserve to guide monetary policy decisions. </a:t>
            </a:r>
            <a:endParaRPr lang="en-US" sz="837" dirty="0"/>
          </a:p>
        </p:txBody>
      </p:sp>
      <p:pic>
        <p:nvPicPr>
          <p:cNvPr id="11" name="Image 3" descr="preencoded.png">    </p:cNvPr>
          <p:cNvPicPr>
            <a:picLocks noChangeAspect="1"/>
          </p:cNvPicPr>
          <p:nvPr/>
        </p:nvPicPr>
        <p:blipFill>
          <a:blip r:embed="rId4"/>
          <a:stretch>
            <a:fillRect/>
          </a:stretch>
        </p:blipFill>
        <p:spPr>
          <a:xfrm>
            <a:off x="214313" y="2065939"/>
            <a:ext cx="114300" cy="114300"/>
          </a:xfrm>
          <a:prstGeom prst="rect">
            <a:avLst/>
          </a:prstGeom>
        </p:spPr>
      </p:pic>
      <p:sp>
        <p:nvSpPr>
          <p:cNvPr id="12" name="Text 6"/>
          <p:cNvSpPr/>
          <p:nvPr/>
        </p:nvSpPr>
        <p:spPr>
          <a:xfrm>
            <a:off x="400050" y="2051652"/>
            <a:ext cx="531623"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Core PCE:</a:t>
            </a:r>
            <a:endParaRPr lang="en-US" sz="837" dirty="0"/>
          </a:p>
        </p:txBody>
      </p:sp>
      <p:sp>
        <p:nvSpPr>
          <p:cNvPr id="13" name="Text 7"/>
          <p:cNvSpPr/>
          <p:nvPr/>
        </p:nvSpPr>
        <p:spPr>
          <a:xfrm>
            <a:off x="931673" y="2051652"/>
            <a:ext cx="3153101"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Personal Consumption Expenditures price index excluding </a:t>
            </a:r>
            <a:endParaRPr lang="en-US" sz="837" dirty="0"/>
          </a:p>
        </p:txBody>
      </p:sp>
      <p:sp>
        <p:nvSpPr>
          <p:cNvPr id="14" name="Text 8"/>
          <p:cNvSpPr/>
          <p:nvPr/>
        </p:nvSpPr>
        <p:spPr>
          <a:xfrm>
            <a:off x="400050" y="2223102"/>
            <a:ext cx="3796708"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food and energy. The Federal Reserve's preferred inflation measure for </a:t>
            </a:r>
            <a:endParaRPr lang="en-US" sz="837" dirty="0"/>
          </a:p>
        </p:txBody>
      </p:sp>
      <p:sp>
        <p:nvSpPr>
          <p:cNvPr id="15" name="Text 9"/>
          <p:cNvSpPr/>
          <p:nvPr/>
        </p:nvSpPr>
        <p:spPr>
          <a:xfrm>
            <a:off x="400050" y="2394552"/>
            <a:ext cx="703408"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its 2% target. </a:t>
            </a:r>
            <a:endParaRPr lang="en-US" sz="837" dirty="0"/>
          </a:p>
        </p:txBody>
      </p:sp>
      <p:pic>
        <p:nvPicPr>
          <p:cNvPr id="16" name="Image 4" descr="preencoded.png">    </p:cNvPr>
          <p:cNvPicPr>
            <a:picLocks noChangeAspect="1"/>
          </p:cNvPicPr>
          <p:nvPr/>
        </p:nvPicPr>
        <p:blipFill>
          <a:blip r:embed="rId5"/>
          <a:stretch>
            <a:fillRect/>
          </a:stretch>
        </p:blipFill>
        <p:spPr>
          <a:xfrm>
            <a:off x="214313" y="2701733"/>
            <a:ext cx="107156" cy="142875"/>
          </a:xfrm>
          <a:prstGeom prst="rect">
            <a:avLst/>
          </a:prstGeom>
        </p:spPr>
      </p:pic>
      <p:sp>
        <p:nvSpPr>
          <p:cNvPr id="17" name="Text 10"/>
          <p:cNvSpPr/>
          <p:nvPr/>
        </p:nvSpPr>
        <p:spPr>
          <a:xfrm>
            <a:off x="378619" y="2674944"/>
            <a:ext cx="166279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Statistical Alternatives </a:t>
            </a:r>
            <a:endParaRPr lang="en-US" sz="1046" dirty="0"/>
          </a:p>
        </p:txBody>
      </p:sp>
      <p:pic>
        <p:nvPicPr>
          <p:cNvPr id="18" name="Image 5" descr="preencoded.png">    </p:cNvPr>
          <p:cNvPicPr>
            <a:picLocks noChangeAspect="1"/>
          </p:cNvPicPr>
          <p:nvPr/>
        </p:nvPicPr>
        <p:blipFill>
          <a:blip r:embed="rId6"/>
          <a:stretch>
            <a:fillRect/>
          </a:stretch>
        </p:blipFill>
        <p:spPr>
          <a:xfrm>
            <a:off x="214313" y="2937477"/>
            <a:ext cx="114300" cy="114300"/>
          </a:xfrm>
          <a:prstGeom prst="rect">
            <a:avLst/>
          </a:prstGeom>
        </p:spPr>
      </p:pic>
      <p:sp>
        <p:nvSpPr>
          <p:cNvPr id="19" name="Text 11"/>
          <p:cNvSpPr/>
          <p:nvPr/>
        </p:nvSpPr>
        <p:spPr>
          <a:xfrm>
            <a:off x="400050" y="2923189"/>
            <a:ext cx="893387"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Trimmed Mean:</a:t>
            </a:r>
            <a:endParaRPr lang="en-US" sz="837" dirty="0"/>
          </a:p>
        </p:txBody>
      </p:sp>
      <p:sp>
        <p:nvSpPr>
          <p:cNvPr id="20" name="Text 12"/>
          <p:cNvSpPr/>
          <p:nvPr/>
        </p:nvSpPr>
        <p:spPr>
          <a:xfrm>
            <a:off x="1293437" y="2923189"/>
            <a:ext cx="2816368"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Removes a percentage of items with the largest and </a:t>
            </a:r>
            <a:endParaRPr lang="en-US" sz="837" dirty="0"/>
          </a:p>
        </p:txBody>
      </p:sp>
      <p:sp>
        <p:nvSpPr>
          <p:cNvPr id="21" name="Text 13"/>
          <p:cNvSpPr/>
          <p:nvPr/>
        </p:nvSpPr>
        <p:spPr>
          <a:xfrm>
            <a:off x="400050" y="3094639"/>
            <a:ext cx="3833403"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smallest price changes each month. The Cleveland Fed calculates a 16% </a:t>
            </a:r>
            <a:endParaRPr lang="en-US" sz="837" dirty="0"/>
          </a:p>
        </p:txBody>
      </p:sp>
      <p:sp>
        <p:nvSpPr>
          <p:cNvPr id="22" name="Text 14"/>
          <p:cNvSpPr/>
          <p:nvPr/>
        </p:nvSpPr>
        <p:spPr>
          <a:xfrm>
            <a:off x="400050" y="3266089"/>
            <a:ext cx="1042764"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trimmed mean CPI. </a:t>
            </a:r>
            <a:endParaRPr lang="en-US" sz="837" dirty="0"/>
          </a:p>
        </p:txBody>
      </p:sp>
      <p:pic>
        <p:nvPicPr>
          <p:cNvPr id="23" name="Image 6" descr="preencoded.png">    </p:cNvPr>
          <p:cNvPicPr>
            <a:picLocks noChangeAspect="1"/>
          </p:cNvPicPr>
          <p:nvPr/>
        </p:nvPicPr>
        <p:blipFill>
          <a:blip r:embed="rId7"/>
          <a:stretch>
            <a:fillRect/>
          </a:stretch>
        </p:blipFill>
        <p:spPr>
          <a:xfrm>
            <a:off x="214313" y="3537552"/>
            <a:ext cx="114300" cy="114300"/>
          </a:xfrm>
          <a:prstGeom prst="rect">
            <a:avLst/>
          </a:prstGeom>
        </p:spPr>
      </p:pic>
      <p:sp>
        <p:nvSpPr>
          <p:cNvPr id="24" name="Text 15"/>
          <p:cNvSpPr/>
          <p:nvPr/>
        </p:nvSpPr>
        <p:spPr>
          <a:xfrm>
            <a:off x="400050" y="3523264"/>
            <a:ext cx="678042"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Median CPI:</a:t>
            </a:r>
            <a:endParaRPr lang="en-US" sz="837" dirty="0"/>
          </a:p>
        </p:txBody>
      </p:sp>
      <p:sp>
        <p:nvSpPr>
          <p:cNvPr id="25" name="Text 16"/>
          <p:cNvSpPr/>
          <p:nvPr/>
        </p:nvSpPr>
        <p:spPr>
          <a:xfrm>
            <a:off x="1078092" y="3523264"/>
            <a:ext cx="3087719"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Reports the median price change (50th percentile) across </a:t>
            </a:r>
            <a:endParaRPr lang="en-US" sz="837" dirty="0"/>
          </a:p>
        </p:txBody>
      </p:sp>
      <p:sp>
        <p:nvSpPr>
          <p:cNvPr id="26" name="Text 17"/>
          <p:cNvSpPr/>
          <p:nvPr/>
        </p:nvSpPr>
        <p:spPr>
          <a:xfrm>
            <a:off x="400050" y="3694714"/>
            <a:ext cx="335962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CPI components. Less affected by outliers than traditional core </a:t>
            </a:r>
            <a:endParaRPr lang="en-US" sz="837" dirty="0"/>
          </a:p>
        </p:txBody>
      </p:sp>
      <p:sp>
        <p:nvSpPr>
          <p:cNvPr id="27" name="Text 18"/>
          <p:cNvSpPr/>
          <p:nvPr/>
        </p:nvSpPr>
        <p:spPr>
          <a:xfrm>
            <a:off x="400050" y="3866164"/>
            <a:ext cx="555622"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measures. </a:t>
            </a:r>
            <a:endParaRPr lang="en-US" sz="837" dirty="0"/>
          </a:p>
        </p:txBody>
      </p:sp>
      <p:pic>
        <p:nvPicPr>
          <p:cNvPr id="28" name="Image 7" descr="preencoded.png">    </p:cNvPr>
          <p:cNvPicPr>
            <a:picLocks noChangeAspect="1"/>
          </p:cNvPicPr>
          <p:nvPr/>
        </p:nvPicPr>
        <p:blipFill>
          <a:blip r:embed="rId8"/>
          <a:stretch>
            <a:fillRect/>
          </a:stretch>
        </p:blipFill>
        <p:spPr>
          <a:xfrm>
            <a:off x="214313" y="4173345"/>
            <a:ext cx="142875" cy="142875"/>
          </a:xfrm>
          <a:prstGeom prst="rect">
            <a:avLst/>
          </a:prstGeom>
        </p:spPr>
      </p:pic>
      <p:sp>
        <p:nvSpPr>
          <p:cNvPr id="29" name="Text 19"/>
          <p:cNvSpPr/>
          <p:nvPr/>
        </p:nvSpPr>
        <p:spPr>
          <a:xfrm>
            <a:off x="414338" y="4146556"/>
            <a:ext cx="198755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Market-Based Expectations </a:t>
            </a:r>
            <a:endParaRPr lang="en-US" sz="1046" dirty="0"/>
          </a:p>
        </p:txBody>
      </p:sp>
      <p:sp>
        <p:nvSpPr>
          <p:cNvPr id="30" name="Text 20"/>
          <p:cNvSpPr/>
          <p:nvPr/>
        </p:nvSpPr>
        <p:spPr>
          <a:xfrm>
            <a:off x="214313" y="4387658"/>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Financial markets provide forward-looking measures of inflation expectations, including Treasury Inflation-Protected Securities (TIPS) breakeven rates and inflation swap rates. </a:t>
            </a:r>
            <a:endParaRPr lang="en-US" sz="837" dirty="0"/>
          </a:p>
        </p:txBody>
      </p:sp>
      <p:pic>
        <p:nvPicPr>
          <p:cNvPr id="31" name="Image 8" descr="preencoded.png">    </p:cNvPr>
          <p:cNvPicPr>
            <a:picLocks noChangeAspect="1"/>
          </p:cNvPicPr>
          <p:nvPr/>
        </p:nvPicPr>
        <p:blipFill>
          <a:blip r:embed="rId9"/>
          <a:stretch>
            <a:fillRect/>
          </a:stretch>
        </p:blipFill>
        <p:spPr>
          <a:xfrm>
            <a:off x="4746324" y="1394427"/>
            <a:ext cx="4182666" cy="2857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22025"/>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Housing Costs and Shelter Inflation</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277836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Owner's Equivalent Rent Methodology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Labor Statistics uses Owner's Equivalent Rent (OER) to measure the implicit cost of owner-occupied housing, representing about 24% of the Consumer Price Index.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Based on survey responses from homeowners about how much they would pay to rent their home</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Excludes investment aspects of homeownership (property appreciation, mortgage interest, taxes, maintenance)</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60734" cy="142875"/>
          </a:xfrm>
          <a:prstGeom prst="rect">
            <a:avLst/>
          </a:prstGeom>
        </p:spPr>
      </p:pic>
      <p:sp>
        <p:nvSpPr>
          <p:cNvPr id="12" name="Text 5"/>
          <p:cNvSpPr/>
          <p:nvPr/>
        </p:nvSpPr>
        <p:spPr>
          <a:xfrm>
            <a:off x="432197" y="2474919"/>
            <a:ext cx="245002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Regional Housing Price Variations </a:t>
            </a:r>
            <a:endParaRPr lang="en-US" sz="1046" dirty="0"/>
          </a:p>
        </p:txBody>
      </p:sp>
      <p:sp>
        <p:nvSpPr>
          <p:cNvPr id="13" name="Text 6"/>
          <p:cNvSpPr/>
          <p:nvPr/>
        </p:nvSpPr>
        <p:spPr>
          <a:xfrm>
            <a:off x="214313" y="27160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Housing costs vary dramatically across regions, creating challenges for national inflation measures and policy responses. </a:t>
            </a:r>
            <a:endParaRPr lang="en-US" sz="837" dirty="0"/>
          </a:p>
        </p:txBody>
      </p:sp>
      <p:pic>
        <p:nvPicPr>
          <p:cNvPr id="14" name="Image 5" descr="preencoded.png">    </p:cNvPr>
          <p:cNvPicPr>
            <a:picLocks noChangeAspect="1"/>
          </p:cNvPicPr>
          <p:nvPr/>
        </p:nvPicPr>
        <p:blipFill>
          <a:blip r:embed="rId6"/>
          <a:stretch>
            <a:fillRect/>
          </a:stretch>
        </p:blipFill>
        <p:spPr>
          <a:xfrm>
            <a:off x="214313" y="3128907"/>
            <a:ext cx="114300" cy="114300"/>
          </a:xfrm>
          <a:prstGeom prst="rect">
            <a:avLst/>
          </a:prstGeom>
        </p:spPr>
      </p:pic>
      <p:sp>
        <p:nvSpPr>
          <p:cNvPr id="15" name="Text 7"/>
          <p:cNvSpPr/>
          <p:nvPr/>
        </p:nvSpPr>
        <p:spPr>
          <a:xfrm>
            <a:off x="400050" y="310747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Metropolitan areas experience different housing inflation rates, affecting local cost of living</a:t>
            </a:r>
            <a:endParaRPr lang="en-US" sz="837" dirty="0"/>
          </a:p>
        </p:txBody>
      </p:sp>
      <p:pic>
        <p:nvPicPr>
          <p:cNvPr id="16" name="Image 6" descr="preencoded.png">    </p:cNvPr>
          <p:cNvPicPr>
            <a:picLocks noChangeAspect="1"/>
          </p:cNvPicPr>
          <p:nvPr/>
        </p:nvPicPr>
        <p:blipFill>
          <a:blip r:embed="rId7"/>
          <a:stretch>
            <a:fillRect/>
          </a:stretch>
        </p:blipFill>
        <p:spPr>
          <a:xfrm>
            <a:off x="214313" y="3593250"/>
            <a:ext cx="142875" cy="142875"/>
          </a:xfrm>
          <a:prstGeom prst="rect">
            <a:avLst/>
          </a:prstGeom>
        </p:spPr>
      </p:pic>
      <p:sp>
        <p:nvSpPr>
          <p:cNvPr id="17" name="Text 8"/>
          <p:cNvSpPr/>
          <p:nvPr/>
        </p:nvSpPr>
        <p:spPr>
          <a:xfrm>
            <a:off x="414338" y="3566461"/>
            <a:ext cx="171823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Alternative Approaches </a:t>
            </a:r>
            <a:endParaRPr lang="en-US" sz="1046" dirty="0"/>
          </a:p>
        </p:txBody>
      </p:sp>
      <p:pic>
        <p:nvPicPr>
          <p:cNvPr id="18" name="Image 7" descr="preencoded.png">    </p:cNvPr>
          <p:cNvPicPr>
            <a:picLocks noChangeAspect="1"/>
          </p:cNvPicPr>
          <p:nvPr/>
        </p:nvPicPr>
        <p:blipFill>
          <a:blip r:embed="rId8"/>
          <a:stretch>
            <a:fillRect/>
          </a:stretch>
        </p:blipFill>
        <p:spPr>
          <a:xfrm>
            <a:off x="214313" y="3828994"/>
            <a:ext cx="57150" cy="114300"/>
          </a:xfrm>
          <a:prstGeom prst="rect">
            <a:avLst/>
          </a:prstGeom>
        </p:spPr>
      </p:pic>
      <p:sp>
        <p:nvSpPr>
          <p:cNvPr id="19" name="Text 9"/>
          <p:cNvSpPr/>
          <p:nvPr/>
        </p:nvSpPr>
        <p:spPr>
          <a:xfrm>
            <a:off x="342900" y="3814707"/>
            <a:ext cx="1047787"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User Cost Method:</a:t>
            </a:r>
            <a:endParaRPr lang="en-US" sz="837" dirty="0"/>
          </a:p>
        </p:txBody>
      </p:sp>
      <p:sp>
        <p:nvSpPr>
          <p:cNvPr id="20" name="Text 10"/>
          <p:cNvSpPr/>
          <p:nvPr/>
        </p:nvSpPr>
        <p:spPr>
          <a:xfrm>
            <a:off x="1390687" y="3814707"/>
            <a:ext cx="2645029"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Measures total cost of homeownership including </a:t>
            </a:r>
            <a:endParaRPr lang="en-US" sz="837" dirty="0"/>
          </a:p>
        </p:txBody>
      </p:sp>
      <p:sp>
        <p:nvSpPr>
          <p:cNvPr id="21" name="Text 11"/>
          <p:cNvSpPr/>
          <p:nvPr/>
        </p:nvSpPr>
        <p:spPr>
          <a:xfrm>
            <a:off x="342900" y="3986157"/>
            <a:ext cx="3812586"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mortgage interest, property taxes, maintenance, and opportunity costs</a:t>
            </a:r>
            <a:endParaRPr lang="en-US" sz="837" dirty="0"/>
          </a:p>
        </p:txBody>
      </p:sp>
      <p:pic>
        <p:nvPicPr>
          <p:cNvPr id="22" name="Image 8" descr="preencoded.png">    </p:cNvPr>
          <p:cNvPicPr>
            <a:picLocks noChangeAspect="1"/>
          </p:cNvPicPr>
          <p:nvPr/>
        </p:nvPicPr>
        <p:blipFill>
          <a:blip r:embed="rId9"/>
          <a:stretch>
            <a:fillRect/>
          </a:stretch>
        </p:blipFill>
        <p:spPr>
          <a:xfrm>
            <a:off x="214313" y="4229044"/>
            <a:ext cx="57150" cy="114300"/>
          </a:xfrm>
          <a:prstGeom prst="rect">
            <a:avLst/>
          </a:prstGeom>
        </p:spPr>
      </p:pic>
      <p:sp>
        <p:nvSpPr>
          <p:cNvPr id="23" name="Text 12"/>
          <p:cNvSpPr/>
          <p:nvPr/>
        </p:nvSpPr>
        <p:spPr>
          <a:xfrm>
            <a:off x="342900" y="4214757"/>
            <a:ext cx="1251021"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Acquisition Approach:</a:t>
            </a:r>
            <a:endParaRPr lang="en-US" sz="837" dirty="0"/>
          </a:p>
        </p:txBody>
      </p:sp>
      <p:sp>
        <p:nvSpPr>
          <p:cNvPr id="24" name="Text 13"/>
          <p:cNvSpPr/>
          <p:nvPr/>
        </p:nvSpPr>
        <p:spPr>
          <a:xfrm>
            <a:off x="1593921" y="4214757"/>
            <a:ext cx="259803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Focuses on purchase prices of homes, similar to </a:t>
            </a:r>
            <a:endParaRPr lang="en-US" sz="837" dirty="0"/>
          </a:p>
        </p:txBody>
      </p:sp>
      <p:sp>
        <p:nvSpPr>
          <p:cNvPr id="25" name="Text 14"/>
          <p:cNvSpPr/>
          <p:nvPr/>
        </p:nvSpPr>
        <p:spPr>
          <a:xfrm>
            <a:off x="342900" y="4386207"/>
            <a:ext cx="2232394"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how other goods are measured in the CPI</a:t>
            </a:r>
            <a:endParaRPr lang="en-US" sz="837" dirty="0"/>
          </a:p>
        </p:txBody>
      </p:sp>
      <p:pic>
        <p:nvPicPr>
          <p:cNvPr id="26" name="Image 9" descr="preencoded.png">    </p:cNvPr>
          <p:cNvPicPr>
            <a:picLocks noChangeAspect="1"/>
          </p:cNvPicPr>
          <p:nvPr/>
        </p:nvPicPr>
        <p:blipFill>
          <a:blip r:embed="rId10"/>
          <a:stretch>
            <a:fillRect/>
          </a:stretch>
        </p:blipFill>
        <p:spPr>
          <a:xfrm>
            <a:off x="214313" y="4629094"/>
            <a:ext cx="57150" cy="114300"/>
          </a:xfrm>
          <a:prstGeom prst="rect">
            <a:avLst/>
          </a:prstGeom>
        </p:spPr>
      </p:pic>
      <p:sp>
        <p:nvSpPr>
          <p:cNvPr id="27" name="Text 15"/>
          <p:cNvSpPr/>
          <p:nvPr/>
        </p:nvSpPr>
        <p:spPr>
          <a:xfrm>
            <a:off x="342900" y="4614807"/>
            <a:ext cx="1176263"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Payments Approach:</a:t>
            </a:r>
            <a:endParaRPr lang="en-US" sz="837" dirty="0"/>
          </a:p>
        </p:txBody>
      </p:sp>
      <p:sp>
        <p:nvSpPr>
          <p:cNvPr id="28" name="Text 16"/>
          <p:cNvSpPr/>
          <p:nvPr/>
        </p:nvSpPr>
        <p:spPr>
          <a:xfrm>
            <a:off x="1519163" y="4614807"/>
            <a:ext cx="251850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Measures actual cash outlays by homeowners, </a:t>
            </a:r>
            <a:endParaRPr lang="en-US" sz="837" dirty="0"/>
          </a:p>
        </p:txBody>
      </p:sp>
      <p:sp>
        <p:nvSpPr>
          <p:cNvPr id="29" name="Text 17"/>
          <p:cNvSpPr/>
          <p:nvPr/>
        </p:nvSpPr>
        <p:spPr>
          <a:xfrm>
            <a:off x="342900" y="4786257"/>
            <a:ext cx="1619650"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including mortgage payments</a:t>
            </a:r>
            <a:endParaRPr lang="en-US" sz="837" dirty="0"/>
          </a:p>
        </p:txBody>
      </p:sp>
      <p:sp>
        <p:nvSpPr>
          <p:cNvPr id="30" name="Text 18"/>
          <p:cNvSpPr/>
          <p:nvPr/>
        </p:nvSpPr>
        <p:spPr>
          <a:xfrm>
            <a:off x="4746324" y="821503"/>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Housing Components in CPI (2023)</a:t>
            </a:r>
            <a:endParaRPr lang="en-US" sz="1046" dirty="0"/>
          </a:p>
        </p:txBody>
      </p:sp>
      <p:pic>
        <p:nvPicPr>
          <p:cNvPr id="31" name="Image 10" descr="preencoded.png">    </p:cNvPr>
          <p:cNvPicPr>
            <a:picLocks noChangeAspect="1"/>
          </p:cNvPicPr>
          <p:nvPr/>
        </p:nvPicPr>
        <p:blipFill>
          <a:blip r:embed="rId11"/>
          <a:stretch>
            <a:fillRect/>
          </a:stretch>
        </p:blipFill>
        <p:spPr>
          <a:xfrm>
            <a:off x="4746324" y="1071535"/>
            <a:ext cx="4182666" cy="1785938"/>
          </a:xfrm>
          <a:prstGeom prst="rect">
            <a:avLst/>
          </a:prstGeom>
        </p:spPr>
      </p:pic>
      <p:sp>
        <p:nvSpPr>
          <p:cNvPr id="32" name="Text 19"/>
          <p:cNvSpPr/>
          <p:nvPr/>
        </p:nvSpPr>
        <p:spPr>
          <a:xfrm>
            <a:off x="4746324" y="2964628"/>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Regional Housing Cost Inflation (2015-2025)</a:t>
            </a:r>
            <a:endParaRPr lang="en-US" sz="1046" dirty="0"/>
          </a:p>
        </p:txBody>
      </p:sp>
      <p:pic>
        <p:nvPicPr>
          <p:cNvPr id="33" name="Image 11" descr="preencoded.png">    </p:cNvPr>
          <p:cNvPicPr>
            <a:picLocks noChangeAspect="1"/>
          </p:cNvPicPr>
          <p:nvPr/>
        </p:nvPicPr>
        <p:blipFill>
          <a:blip r:embed="rId12"/>
          <a:stretch>
            <a:fillRect/>
          </a:stretch>
        </p:blipFill>
        <p:spPr>
          <a:xfrm>
            <a:off x="4746324" y="3214660"/>
            <a:ext cx="4182666" cy="17859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International Price Comparisons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18743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Purchasing Power Parity (PPP)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Purchasing Power Parity (PPP) is a measurement technique used to determine the relative value of different currencies by comparing the prices of similar goods and services in different countries.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Enables more accurate international comparisons of living standards and economic output</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295980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Accounts for differences in price levels across countries</a:t>
            </a:r>
            <a:endParaRPr lang="en-US" sz="837" dirty="0"/>
          </a:p>
        </p:txBody>
      </p:sp>
      <p:pic>
        <p:nvPicPr>
          <p:cNvPr id="11" name="Image 4" descr="preencoded.png">    </p:cNvPr>
          <p:cNvPicPr>
            <a:picLocks noChangeAspect="1"/>
          </p:cNvPicPr>
          <p:nvPr/>
        </p:nvPicPr>
        <p:blipFill>
          <a:blip r:embed="rId5"/>
          <a:stretch>
            <a:fillRect/>
          </a:stretch>
        </p:blipFill>
        <p:spPr>
          <a:xfrm>
            <a:off x="214313" y="2330258"/>
            <a:ext cx="142875" cy="142875"/>
          </a:xfrm>
          <a:prstGeom prst="rect">
            <a:avLst/>
          </a:prstGeom>
        </p:spPr>
      </p:pic>
      <p:sp>
        <p:nvSpPr>
          <p:cNvPr id="12" name="Text 5"/>
          <p:cNvSpPr/>
          <p:nvPr/>
        </p:nvSpPr>
        <p:spPr>
          <a:xfrm>
            <a:off x="414338" y="2303469"/>
            <a:ext cx="127203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Penn World Table </a:t>
            </a:r>
            <a:endParaRPr lang="en-US" sz="1046" dirty="0"/>
          </a:p>
        </p:txBody>
      </p:sp>
      <p:sp>
        <p:nvSpPr>
          <p:cNvPr id="13" name="Text 6"/>
          <p:cNvSpPr/>
          <p:nvPr/>
        </p:nvSpPr>
        <p:spPr>
          <a:xfrm>
            <a:off x="214313" y="254457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Penn World Table provides PPP-adjusted national accounts data for over 180 countries, allowing for meaningful cross-country comparisons of real GDP and its components. </a:t>
            </a:r>
            <a:endParaRPr lang="en-US" sz="837" dirty="0"/>
          </a:p>
        </p:txBody>
      </p:sp>
      <p:pic>
        <p:nvPicPr>
          <p:cNvPr id="14" name="Image 5" descr="preencoded.png">    </p:cNvPr>
          <p:cNvPicPr>
            <a:picLocks noChangeAspect="1"/>
          </p:cNvPicPr>
          <p:nvPr/>
        </p:nvPicPr>
        <p:blipFill>
          <a:blip r:embed="rId6"/>
          <a:stretch>
            <a:fillRect/>
          </a:stretch>
        </p:blipFill>
        <p:spPr>
          <a:xfrm>
            <a:off x="214313" y="3117466"/>
            <a:ext cx="114300" cy="114300"/>
          </a:xfrm>
          <a:prstGeom prst="rect">
            <a:avLst/>
          </a:prstGeom>
        </p:spPr>
      </p:pic>
      <p:sp>
        <p:nvSpPr>
          <p:cNvPr id="15" name="Text 7"/>
          <p:cNvSpPr/>
          <p:nvPr/>
        </p:nvSpPr>
        <p:spPr>
          <a:xfrm>
            <a:off x="400050" y="30960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Developed by the University of Pennsylvania and Groningen Growth and Development Centre</a:t>
            </a:r>
            <a:endParaRPr lang="en-US" sz="837" dirty="0"/>
          </a:p>
        </p:txBody>
      </p:sp>
      <p:pic>
        <p:nvPicPr>
          <p:cNvPr id="16" name="Image 6" descr="preencoded.png">    </p:cNvPr>
          <p:cNvPicPr>
            <a:picLocks noChangeAspect="1"/>
          </p:cNvPicPr>
          <p:nvPr/>
        </p:nvPicPr>
        <p:blipFill>
          <a:blip r:embed="rId7"/>
          <a:stretch>
            <a:fillRect/>
          </a:stretch>
        </p:blipFill>
        <p:spPr>
          <a:xfrm>
            <a:off x="214313" y="3581809"/>
            <a:ext cx="142875" cy="142875"/>
          </a:xfrm>
          <a:prstGeom prst="rect">
            <a:avLst/>
          </a:prstGeom>
        </p:spPr>
      </p:pic>
      <p:sp>
        <p:nvSpPr>
          <p:cNvPr id="17" name="Text 8"/>
          <p:cNvSpPr/>
          <p:nvPr/>
        </p:nvSpPr>
        <p:spPr>
          <a:xfrm>
            <a:off x="414338" y="3555020"/>
            <a:ext cx="281907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Exchange Rate vs. PPP-Based Measures </a:t>
            </a:r>
            <a:endParaRPr lang="en-US" sz="1046" dirty="0"/>
          </a:p>
        </p:txBody>
      </p:sp>
      <p:sp>
        <p:nvSpPr>
          <p:cNvPr id="18" name="Text 9"/>
          <p:cNvSpPr/>
          <p:nvPr/>
        </p:nvSpPr>
        <p:spPr>
          <a:xfrm>
            <a:off x="214313" y="37961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Market exchange rates often fail to reflect differences in purchasing power across countries, particularly for non-traded goods and services like housing, healthcare, and personal services. </a:t>
            </a:r>
            <a:endParaRPr lang="en-US" sz="837" dirty="0"/>
          </a:p>
        </p:txBody>
      </p:sp>
      <p:pic>
        <p:nvPicPr>
          <p:cNvPr id="19" name="Image 7" descr="preencoded.png">    </p:cNvPr>
          <p:cNvPicPr>
            <a:picLocks noChangeAspect="1"/>
          </p:cNvPicPr>
          <p:nvPr/>
        </p:nvPicPr>
        <p:blipFill>
          <a:blip r:embed="rId8"/>
          <a:stretch>
            <a:fillRect/>
          </a:stretch>
        </p:blipFill>
        <p:spPr>
          <a:xfrm>
            <a:off x="214313" y="4369017"/>
            <a:ext cx="114300" cy="114300"/>
          </a:xfrm>
          <a:prstGeom prst="rect">
            <a:avLst/>
          </a:prstGeom>
        </p:spPr>
      </p:pic>
      <p:sp>
        <p:nvSpPr>
          <p:cNvPr id="20" name="Text 10"/>
          <p:cNvSpPr/>
          <p:nvPr/>
        </p:nvSpPr>
        <p:spPr>
          <a:xfrm>
            <a:off x="400050" y="43475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PPP calculations require extensive price surveys and face methodological challenges in comparing quality across countries</a:t>
            </a:r>
            <a:endParaRPr lang="en-US" sz="837" dirty="0"/>
          </a:p>
        </p:txBody>
      </p:sp>
      <p:pic>
        <p:nvPicPr>
          <p:cNvPr id="21" name="Image 8" descr="preencoded.png">    </p:cNvPr>
          <p:cNvPicPr>
            <a:picLocks noChangeAspect="1"/>
          </p:cNvPicPr>
          <p:nvPr/>
        </p:nvPicPr>
        <p:blipFill>
          <a:blip r:embed="rId9"/>
          <a:stretch>
            <a:fillRect/>
          </a:stretch>
        </p:blipFill>
        <p:spPr>
          <a:xfrm>
            <a:off x="4873461" y="1032272"/>
            <a:ext cx="3929063" cy="3571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53416"/>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Business Dynamics and Entrepreneurship</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63347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Business Formation and Destruction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Census Bureau's Business Dynamics Statistics (BDS) and Business Formation Statistics (BFS) track establishment births, deaths, and survival rates across the economy, providing critical insights into economic dynamism. </a:t>
            </a:r>
            <a:endParaRPr lang="en-US" sz="837" dirty="0"/>
          </a:p>
        </p:txBody>
      </p:sp>
      <p:pic>
        <p:nvPicPr>
          <p:cNvPr id="7" name="Image 2" descr="preencoded.png">    </p:cNvPr>
          <p:cNvPicPr>
            <a:picLocks noChangeAspect="1"/>
          </p:cNvPicPr>
          <p:nvPr/>
        </p:nvPicPr>
        <p:blipFill>
          <a:blip r:embed="rId3"/>
          <a:stretch>
            <a:fillRect/>
          </a:stretch>
        </p:blipFill>
        <p:spPr>
          <a:xfrm>
            <a:off x="214313" y="1797323"/>
            <a:ext cx="114300" cy="114300"/>
          </a:xfrm>
          <a:prstGeom prst="rect">
            <a:avLst/>
          </a:prstGeom>
        </p:spPr>
      </p:pic>
      <p:sp>
        <p:nvSpPr>
          <p:cNvPr id="8" name="Text 3"/>
          <p:cNvSpPr/>
          <p:nvPr/>
        </p:nvSpPr>
        <p:spPr>
          <a:xfrm>
            <a:off x="400050" y="177589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Business applications serve as a leading indicator of future business formations</a:t>
            </a:r>
            <a:endParaRPr lang="en-US" sz="837" dirty="0"/>
          </a:p>
        </p:txBody>
      </p:sp>
      <p:pic>
        <p:nvPicPr>
          <p:cNvPr id="9" name="Image 3" descr="preencoded.png">    </p:cNvPr>
          <p:cNvPicPr>
            <a:picLocks noChangeAspect="1"/>
          </p:cNvPicPr>
          <p:nvPr/>
        </p:nvPicPr>
        <p:blipFill>
          <a:blip r:embed="rId4"/>
          <a:stretch>
            <a:fillRect/>
          </a:stretch>
        </p:blipFill>
        <p:spPr>
          <a:xfrm>
            <a:off x="214313" y="2197373"/>
            <a:ext cx="114300" cy="114300"/>
          </a:xfrm>
          <a:prstGeom prst="rect">
            <a:avLst/>
          </a:prstGeom>
        </p:spPr>
      </p:pic>
      <p:sp>
        <p:nvSpPr>
          <p:cNvPr id="10" name="Text 4"/>
          <p:cNvSpPr/>
          <p:nvPr/>
        </p:nvSpPr>
        <p:spPr>
          <a:xfrm>
            <a:off x="400050" y="217594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High-propensity business applications are those with higher likelihood of turning into businesses with payroll</a:t>
            </a:r>
            <a:endParaRPr lang="en-US" sz="837" dirty="0"/>
          </a:p>
        </p:txBody>
      </p:sp>
      <p:pic>
        <p:nvPicPr>
          <p:cNvPr id="11" name="Image 4" descr="preencoded.png">    </p:cNvPr>
          <p:cNvPicPr>
            <a:picLocks noChangeAspect="1"/>
          </p:cNvPicPr>
          <p:nvPr/>
        </p:nvPicPr>
        <p:blipFill>
          <a:blip r:embed="rId5"/>
          <a:stretch>
            <a:fillRect/>
          </a:stretch>
        </p:blipFill>
        <p:spPr>
          <a:xfrm>
            <a:off x="214313" y="2661717"/>
            <a:ext cx="142875" cy="142875"/>
          </a:xfrm>
          <a:prstGeom prst="rect">
            <a:avLst/>
          </a:prstGeom>
        </p:spPr>
      </p:pic>
      <p:sp>
        <p:nvSpPr>
          <p:cNvPr id="12" name="Text 5"/>
          <p:cNvSpPr/>
          <p:nvPr/>
        </p:nvSpPr>
        <p:spPr>
          <a:xfrm>
            <a:off x="414338" y="2634928"/>
            <a:ext cx="231630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High-Growth Firms and Gazelles </a:t>
            </a:r>
            <a:endParaRPr lang="en-US" sz="1046" dirty="0"/>
          </a:p>
        </p:txBody>
      </p:sp>
      <p:sp>
        <p:nvSpPr>
          <p:cNvPr id="13" name="Text 6"/>
          <p:cNvSpPr/>
          <p:nvPr/>
        </p:nvSpPr>
        <p:spPr>
          <a:xfrm>
            <a:off x="214313" y="287602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High-growth firms, often called "gazelles," contribute disproportionately to job creation and economic growth. These firms are typically defined as enterprises with at least 10 employees and annualized growth greater than 20% over a three-year period. </a:t>
            </a:r>
            <a:endParaRPr lang="en-US" sz="837" dirty="0"/>
          </a:p>
        </p:txBody>
      </p:sp>
      <p:pic>
        <p:nvPicPr>
          <p:cNvPr id="14" name="Image 5" descr="preencoded.png">    </p:cNvPr>
          <p:cNvPicPr>
            <a:picLocks noChangeAspect="1"/>
          </p:cNvPicPr>
          <p:nvPr/>
        </p:nvPicPr>
        <p:blipFill>
          <a:blip r:embed="rId6"/>
          <a:stretch>
            <a:fillRect/>
          </a:stretch>
        </p:blipFill>
        <p:spPr>
          <a:xfrm>
            <a:off x="214313" y="3608933"/>
            <a:ext cx="114300" cy="114300"/>
          </a:xfrm>
          <a:prstGeom prst="rect">
            <a:avLst/>
          </a:prstGeom>
        </p:spPr>
      </p:pic>
      <p:sp>
        <p:nvSpPr>
          <p:cNvPr id="15" name="Text 7"/>
          <p:cNvSpPr/>
          <p:nvPr/>
        </p:nvSpPr>
        <p:spPr>
          <a:xfrm>
            <a:off x="400050" y="358750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Measuring high-growth firms requires longitudinal data linking establishments over time</a:t>
            </a:r>
            <a:endParaRPr lang="en-US" sz="837" dirty="0"/>
          </a:p>
        </p:txBody>
      </p:sp>
      <p:pic>
        <p:nvPicPr>
          <p:cNvPr id="16" name="Image 6" descr="preencoded.png">    </p:cNvPr>
          <p:cNvPicPr>
            <a:picLocks noChangeAspect="1"/>
          </p:cNvPicPr>
          <p:nvPr/>
        </p:nvPicPr>
        <p:blipFill>
          <a:blip r:embed="rId7"/>
          <a:stretch>
            <a:fillRect/>
          </a:stretch>
        </p:blipFill>
        <p:spPr>
          <a:xfrm>
            <a:off x="214313" y="4073277"/>
            <a:ext cx="160734" cy="142875"/>
          </a:xfrm>
          <a:prstGeom prst="rect">
            <a:avLst/>
          </a:prstGeom>
        </p:spPr>
      </p:pic>
      <p:sp>
        <p:nvSpPr>
          <p:cNvPr id="17" name="Text 8"/>
          <p:cNvSpPr/>
          <p:nvPr/>
        </p:nvSpPr>
        <p:spPr>
          <a:xfrm>
            <a:off x="432197" y="4046488"/>
            <a:ext cx="205670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Regional Business Dynamics </a:t>
            </a:r>
            <a:endParaRPr lang="en-US" sz="1046" dirty="0"/>
          </a:p>
        </p:txBody>
      </p:sp>
      <p:sp>
        <p:nvSpPr>
          <p:cNvPr id="18" name="Text 9"/>
          <p:cNvSpPr/>
          <p:nvPr/>
        </p:nvSpPr>
        <p:spPr>
          <a:xfrm>
            <a:off x="214313" y="428758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Business formation and growth rates vary significantly across regions, reflecting differences in industry composition, regulatory environments, access to capital, and workforce characteristics. </a:t>
            </a:r>
            <a:endParaRPr lang="en-US" sz="837" dirty="0"/>
          </a:p>
        </p:txBody>
      </p:sp>
      <p:pic>
        <p:nvPicPr>
          <p:cNvPr id="19" name="Image 7" descr="preencoded.png">    </p:cNvPr>
          <p:cNvPicPr>
            <a:picLocks noChangeAspect="1"/>
          </p:cNvPicPr>
          <p:nvPr/>
        </p:nvPicPr>
        <p:blipFill>
          <a:blip r:embed="rId8"/>
          <a:stretch>
            <a:fillRect/>
          </a:stretch>
        </p:blipFill>
        <p:spPr>
          <a:xfrm>
            <a:off x="214313" y="4860485"/>
            <a:ext cx="114300" cy="114300"/>
          </a:xfrm>
          <a:prstGeom prst="rect">
            <a:avLst/>
          </a:prstGeom>
        </p:spPr>
      </p:pic>
      <p:sp>
        <p:nvSpPr>
          <p:cNvPr id="20" name="Text 10"/>
          <p:cNvSpPr/>
          <p:nvPr/>
        </p:nvSpPr>
        <p:spPr>
          <a:xfrm>
            <a:off x="400050" y="483905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Metropolitan statistical areas (MSAs) show distinct patterns of entrepreneurial activity</a:t>
            </a:r>
            <a:endParaRPr lang="en-US" sz="837" dirty="0"/>
          </a:p>
        </p:txBody>
      </p:sp>
      <p:pic>
        <p:nvPicPr>
          <p:cNvPr id="21" name="Image 8" descr="preencoded.png">    </p:cNvPr>
          <p:cNvPicPr>
            <a:picLocks noChangeAspect="1"/>
          </p:cNvPicPr>
          <p:nvPr/>
        </p:nvPicPr>
        <p:blipFill>
          <a:blip r:embed="rId9"/>
          <a:stretch>
            <a:fillRect/>
          </a:stretch>
        </p:blipFill>
        <p:spPr>
          <a:xfrm>
            <a:off x="4746324" y="830042"/>
            <a:ext cx="4182666" cy="2143125"/>
          </a:xfrm>
          <a:prstGeom prst="rect">
            <a:avLst/>
          </a:prstGeom>
        </p:spPr>
      </p:pic>
      <p:sp>
        <p:nvSpPr>
          <p:cNvPr id="22" name="Text 11"/>
          <p:cNvSpPr/>
          <p:nvPr/>
        </p:nvSpPr>
        <p:spPr>
          <a:xfrm>
            <a:off x="4746324" y="3080324"/>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Job Creation by Firm Age</a:t>
            </a:r>
            <a:endParaRPr lang="en-US" sz="1046" dirty="0"/>
          </a:p>
        </p:txBody>
      </p:sp>
      <p:pic>
        <p:nvPicPr>
          <p:cNvPr id="23" name="Image 9" descr="preencoded.png">    </p:cNvPr>
          <p:cNvPicPr>
            <a:picLocks noChangeAspect="1"/>
          </p:cNvPicPr>
          <p:nvPr/>
        </p:nvPicPr>
        <p:blipFill>
          <a:blip r:embed="rId10"/>
          <a:stretch>
            <a:fillRect/>
          </a:stretch>
        </p:blipFill>
        <p:spPr>
          <a:xfrm>
            <a:off x="4746324" y="3330355"/>
            <a:ext cx="4182666" cy="17859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Why Economic Measurement Matters</a:t>
            </a:r>
            <a:endParaRPr lang="en-US" sz="2025" dirty="0"/>
          </a:p>
        </p:txBody>
      </p:sp>
      <p:sp>
        <p:nvSpPr>
          <p:cNvPr id="4" name="Text 1"/>
          <p:cNvSpPr/>
          <p:nvPr/>
        </p:nvSpPr>
        <p:spPr>
          <a:xfrm>
            <a:off x="385763" y="859036"/>
            <a:ext cx="4320127" cy="194667"/>
          </a:xfrm>
          <a:prstGeom prst="rect">
            <a:avLst/>
          </a:prstGeom>
          <a:noFill/>
          <a:ln/>
        </p:spPr>
        <p:txBody>
          <a:bodyPr wrap="none" lIns="0" tIns="0" rIns="0" bIns="0" rtlCol="0" anchor="ctr">
            <a:spAutoFit/>
          </a:bodyPr>
          <a:lstStyle/>
          <a:p>
            <a:pPr indent="0" marL="0">
              <a:buNone/>
            </a:pPr>
            <a:r>
              <a:rPr lang="en-US" sz="1046" i="1" dirty="0">
                <a:solidFill>
                  <a:srgbClr val="0077B6"/>
                </a:solidFill>
                <a:latin typeface="Noto Sans" pitchFamily="34" charset="0"/>
                <a:ea typeface="Noto Sans" pitchFamily="34" charset="-122"/>
                <a:cs typeface="Noto Sans" pitchFamily="34" charset="-120"/>
              </a:rPr>
              <a:t> "What we measure affects what we do; and if our measurements are </a:t>
            </a:r>
            <a:endParaRPr lang="en-US" sz="1046" dirty="0"/>
          </a:p>
        </p:txBody>
      </p:sp>
      <p:sp>
        <p:nvSpPr>
          <p:cNvPr id="5" name="Text 2"/>
          <p:cNvSpPr/>
          <p:nvPr/>
        </p:nvSpPr>
        <p:spPr>
          <a:xfrm>
            <a:off x="385763" y="1073348"/>
            <a:ext cx="2272019" cy="194667"/>
          </a:xfrm>
          <a:prstGeom prst="rect">
            <a:avLst/>
          </a:prstGeom>
          <a:noFill/>
          <a:ln/>
        </p:spPr>
        <p:txBody>
          <a:bodyPr wrap="none" lIns="0" tIns="0" rIns="0" bIns="0" rtlCol="0" anchor="ctr">
            <a:spAutoFit/>
          </a:bodyPr>
          <a:lstStyle/>
          <a:p>
            <a:pPr indent="0" marL="0">
              <a:buNone/>
            </a:pPr>
            <a:r>
              <a:rPr lang="en-US" sz="1046" i="1" dirty="0">
                <a:solidFill>
                  <a:srgbClr val="0077B6"/>
                </a:solidFill>
                <a:latin typeface="Noto Sans" pitchFamily="34" charset="0"/>
                <a:ea typeface="Noto Sans" pitchFamily="34" charset="-122"/>
                <a:cs typeface="Noto Sans" pitchFamily="34" charset="-120"/>
              </a:rPr>
              <a:t>flawed, decisions may be distorted." </a:t>
            </a:r>
            <a:endParaRPr lang="en-US" sz="1046" dirty="0"/>
          </a:p>
        </p:txBody>
      </p:sp>
      <p:sp>
        <p:nvSpPr>
          <p:cNvPr id="6" name="Text 3"/>
          <p:cNvSpPr/>
          <p:nvPr/>
        </p:nvSpPr>
        <p:spPr>
          <a:xfrm>
            <a:off x="385763" y="1278731"/>
            <a:ext cx="4479131" cy="214313"/>
          </a:xfrm>
          <a:prstGeom prst="rect">
            <a:avLst/>
          </a:prstGeom>
          <a:noFill/>
          <a:ln/>
        </p:spPr>
        <p:txBody>
          <a:bodyPr wrap="none" lIns="0" tIns="0" rIns="0" bIns="0" rtlCol="0" anchor="ctr">
            <a:spAutoFit/>
          </a:bodyPr>
          <a:lstStyle/>
          <a:p>
            <a:pPr indent="0" marL="0">
              <a:buNone/>
            </a:pPr>
            <a:r>
              <a:rPr lang="en-US" sz="1046" i="1" dirty="0">
                <a:solidFill>
                  <a:srgbClr val="0077B6"/>
                </a:solidFill>
                <a:latin typeface="Noto Sans" pitchFamily="34" charset="0"/>
                <a:ea typeface="Noto Sans" pitchFamily="34" charset="-122"/>
                <a:cs typeface="Noto Sans" pitchFamily="34" charset="-120"/>
              </a:rPr>
              <a:t>— Stiglitz-Sen-Fitoussi Commission, 2009</a:t>
            </a:r>
            <a:endParaRPr lang="en-US" sz="1046" dirty="0"/>
          </a:p>
        </p:txBody>
      </p:sp>
      <p:sp>
        <p:nvSpPr>
          <p:cNvPr id="7" name="Text 4"/>
          <p:cNvSpPr/>
          <p:nvPr/>
        </p:nvSpPr>
        <p:spPr>
          <a:xfrm>
            <a:off x="214313" y="1644848"/>
            <a:ext cx="1055712" cy="175022"/>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Policy Decisions:</a:t>
            </a:r>
            <a:endParaRPr lang="en-US" sz="942" dirty="0"/>
          </a:p>
        </p:txBody>
      </p:sp>
      <p:sp>
        <p:nvSpPr>
          <p:cNvPr id="8" name="Text 5"/>
          <p:cNvSpPr/>
          <p:nvPr/>
        </p:nvSpPr>
        <p:spPr>
          <a:xfrm>
            <a:off x="1270025" y="1644848"/>
            <a:ext cx="3527673"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 Economic statistics guide monetary policy, fiscal planning, </a:t>
            </a:r>
            <a:endParaRPr lang="en-US" sz="942" dirty="0"/>
          </a:p>
        </p:txBody>
      </p:sp>
      <p:sp>
        <p:nvSpPr>
          <p:cNvPr id="9" name="Text 6"/>
          <p:cNvSpPr/>
          <p:nvPr/>
        </p:nvSpPr>
        <p:spPr>
          <a:xfrm>
            <a:off x="214313" y="1837730"/>
            <a:ext cx="3991766"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and regulatory frameworks. Inaccurate measurements can lead to </a:t>
            </a:r>
            <a:endParaRPr lang="en-US" sz="942" dirty="0"/>
          </a:p>
        </p:txBody>
      </p:sp>
      <p:sp>
        <p:nvSpPr>
          <p:cNvPr id="10" name="Text 7"/>
          <p:cNvSpPr/>
          <p:nvPr/>
        </p:nvSpPr>
        <p:spPr>
          <a:xfrm>
            <a:off x="214313" y="2030611"/>
            <a:ext cx="3074938"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misaligned policies and unintended consequences. </a:t>
            </a:r>
            <a:endParaRPr lang="en-US" sz="942" dirty="0"/>
          </a:p>
        </p:txBody>
      </p:sp>
      <p:sp>
        <p:nvSpPr>
          <p:cNvPr id="11" name="Text 8"/>
          <p:cNvSpPr/>
          <p:nvPr/>
        </p:nvSpPr>
        <p:spPr>
          <a:xfrm>
            <a:off x="214313" y="2330648"/>
            <a:ext cx="1178914" cy="175022"/>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Business Strategy:</a:t>
            </a:r>
            <a:endParaRPr lang="en-US" sz="942" dirty="0"/>
          </a:p>
        </p:txBody>
      </p:sp>
      <p:sp>
        <p:nvSpPr>
          <p:cNvPr id="12" name="Text 9"/>
          <p:cNvSpPr/>
          <p:nvPr/>
        </p:nvSpPr>
        <p:spPr>
          <a:xfrm>
            <a:off x="1393227" y="2330648"/>
            <a:ext cx="2982348"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 Firms rely on economic indicators for investment </a:t>
            </a:r>
            <a:endParaRPr lang="en-US" sz="942" dirty="0"/>
          </a:p>
        </p:txBody>
      </p:sp>
      <p:sp>
        <p:nvSpPr>
          <p:cNvPr id="13" name="Text 10"/>
          <p:cNvSpPr/>
          <p:nvPr/>
        </p:nvSpPr>
        <p:spPr>
          <a:xfrm>
            <a:off x="214313" y="2523530"/>
            <a:ext cx="4270790"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decisions, market entry, and resource allocation. Better measurements </a:t>
            </a:r>
            <a:endParaRPr lang="en-US" sz="942" dirty="0"/>
          </a:p>
        </p:txBody>
      </p:sp>
      <p:sp>
        <p:nvSpPr>
          <p:cNvPr id="14" name="Text 11"/>
          <p:cNvSpPr/>
          <p:nvPr/>
        </p:nvSpPr>
        <p:spPr>
          <a:xfrm>
            <a:off x="214313" y="2716411"/>
            <a:ext cx="1977312"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enable better business planning. </a:t>
            </a:r>
            <a:endParaRPr lang="en-US" sz="942" dirty="0"/>
          </a:p>
        </p:txBody>
      </p:sp>
      <p:sp>
        <p:nvSpPr>
          <p:cNvPr id="15" name="Text 12"/>
          <p:cNvSpPr/>
          <p:nvPr/>
        </p:nvSpPr>
        <p:spPr>
          <a:xfrm>
            <a:off x="214313" y="3016448"/>
            <a:ext cx="1427076" cy="175022"/>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Public Understanding:</a:t>
            </a:r>
            <a:endParaRPr lang="en-US" sz="942" dirty="0"/>
          </a:p>
        </p:txBody>
      </p:sp>
      <p:sp>
        <p:nvSpPr>
          <p:cNvPr id="16" name="Text 13"/>
          <p:cNvSpPr/>
          <p:nvPr/>
        </p:nvSpPr>
        <p:spPr>
          <a:xfrm>
            <a:off x="1641388" y="3016448"/>
            <a:ext cx="2813131"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 Economic statistics shape public perception of </a:t>
            </a:r>
            <a:endParaRPr lang="en-US" sz="942" dirty="0"/>
          </a:p>
        </p:txBody>
      </p:sp>
      <p:sp>
        <p:nvSpPr>
          <p:cNvPr id="17" name="Text 14"/>
          <p:cNvSpPr/>
          <p:nvPr/>
        </p:nvSpPr>
        <p:spPr>
          <a:xfrm>
            <a:off x="214313" y="3209330"/>
            <a:ext cx="4502516"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prosperity, inequality, and progress. The gap between official statistics and </a:t>
            </a:r>
            <a:endParaRPr lang="en-US" sz="942" dirty="0"/>
          </a:p>
        </p:txBody>
      </p:sp>
      <p:sp>
        <p:nvSpPr>
          <p:cNvPr id="18" name="Text 15"/>
          <p:cNvSpPr/>
          <p:nvPr/>
        </p:nvSpPr>
        <p:spPr>
          <a:xfrm>
            <a:off x="214313" y="3402211"/>
            <a:ext cx="1966373"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lived experience can erode trust. </a:t>
            </a:r>
            <a:endParaRPr lang="en-US" sz="942" dirty="0"/>
          </a:p>
        </p:txBody>
      </p:sp>
      <p:sp>
        <p:nvSpPr>
          <p:cNvPr id="19" name="Text 16"/>
          <p:cNvSpPr/>
          <p:nvPr/>
        </p:nvSpPr>
        <p:spPr>
          <a:xfrm>
            <a:off x="214313" y="3702248"/>
            <a:ext cx="1769250" cy="175022"/>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International Comparisons:</a:t>
            </a:r>
            <a:endParaRPr lang="en-US" sz="942" dirty="0"/>
          </a:p>
        </p:txBody>
      </p:sp>
      <p:sp>
        <p:nvSpPr>
          <p:cNvPr id="20" name="Text 17"/>
          <p:cNvSpPr/>
          <p:nvPr/>
        </p:nvSpPr>
        <p:spPr>
          <a:xfrm>
            <a:off x="1983563" y="3702248"/>
            <a:ext cx="2327579"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 Standardized measurements allow for </a:t>
            </a:r>
            <a:endParaRPr lang="en-US" sz="942" dirty="0"/>
          </a:p>
        </p:txBody>
      </p:sp>
      <p:sp>
        <p:nvSpPr>
          <p:cNvPr id="21" name="Text 18"/>
          <p:cNvSpPr/>
          <p:nvPr/>
        </p:nvSpPr>
        <p:spPr>
          <a:xfrm>
            <a:off x="214313" y="3895130"/>
            <a:ext cx="4304221"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meaningful cross-country analysis and coordination of global economic </a:t>
            </a:r>
            <a:endParaRPr lang="en-US" sz="942" dirty="0"/>
          </a:p>
        </p:txBody>
      </p:sp>
      <p:sp>
        <p:nvSpPr>
          <p:cNvPr id="22" name="Text 19"/>
          <p:cNvSpPr/>
          <p:nvPr/>
        </p:nvSpPr>
        <p:spPr>
          <a:xfrm>
            <a:off x="214313" y="4088011"/>
            <a:ext cx="486724" cy="175022"/>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policies. </a:t>
            </a:r>
            <a:endParaRPr lang="en-US" sz="942" dirty="0"/>
          </a:p>
        </p:txBody>
      </p:sp>
      <p:pic>
        <p:nvPicPr>
          <p:cNvPr id="23" name="Image 1" descr="preencoded.png">    </p:cNvPr>
          <p:cNvPicPr>
            <a:picLocks noChangeAspect="1"/>
          </p:cNvPicPr>
          <p:nvPr/>
        </p:nvPicPr>
        <p:blipFill>
          <a:blip r:embed="rId2"/>
          <a:stretch>
            <a:fillRect/>
          </a:stretch>
        </p:blipFill>
        <p:spPr>
          <a:xfrm>
            <a:off x="5361384" y="1389459"/>
            <a:ext cx="3214688" cy="2857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6498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Industry Statistics and Economic Census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07156" cy="142875"/>
          </a:xfrm>
          <a:prstGeom prst="rect">
            <a:avLst/>
          </a:prstGeom>
        </p:spPr>
      </p:pic>
      <p:sp>
        <p:nvSpPr>
          <p:cNvPr id="5" name="Text 1"/>
          <p:cNvSpPr/>
          <p:nvPr/>
        </p:nvSpPr>
        <p:spPr>
          <a:xfrm>
            <a:off x="378619" y="823317"/>
            <a:ext cx="224428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Economic Census Methodology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Economic Census is conducted every five years (years ending in 2 and 7) and provides comprehensive data on business activity, organizational structure, and performance across the U.S. economy.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Covers nearly all industries and geographies, from national to local levels</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Collects data on revenue, employment, payroll, and industry-specific metrics</a:t>
            </a:r>
            <a:endParaRPr lang="en-US" sz="837" dirty="0"/>
          </a:p>
        </p:txBody>
      </p:sp>
      <p:pic>
        <p:nvPicPr>
          <p:cNvPr id="11" name="Image 4" descr="preencoded.png">    </p:cNvPr>
          <p:cNvPicPr>
            <a:picLocks noChangeAspect="1"/>
          </p:cNvPicPr>
          <p:nvPr/>
        </p:nvPicPr>
        <p:blipFill>
          <a:blip r:embed="rId5"/>
          <a:stretch>
            <a:fillRect/>
          </a:stretch>
        </p:blipFill>
        <p:spPr>
          <a:xfrm>
            <a:off x="214313" y="2437414"/>
            <a:ext cx="114300" cy="114300"/>
          </a:xfrm>
          <a:prstGeom prst="rect">
            <a:avLst/>
          </a:prstGeom>
        </p:spPr>
      </p:pic>
      <p:sp>
        <p:nvSpPr>
          <p:cNvPr id="12" name="Text 5"/>
          <p:cNvSpPr/>
          <p:nvPr/>
        </p:nvSpPr>
        <p:spPr>
          <a:xfrm>
            <a:off x="400050" y="2415983"/>
            <a:ext cx="324795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Serves as benchmark for other economic statistics programs</a:t>
            </a:r>
            <a:endParaRPr lang="en-US" sz="837" dirty="0"/>
          </a:p>
        </p:txBody>
      </p:sp>
      <p:pic>
        <p:nvPicPr>
          <p:cNvPr id="13" name="Image 5" descr="preencoded.png">    </p:cNvPr>
          <p:cNvPicPr>
            <a:picLocks noChangeAspect="1"/>
          </p:cNvPicPr>
          <p:nvPr/>
        </p:nvPicPr>
        <p:blipFill>
          <a:blip r:embed="rId6"/>
          <a:stretch>
            <a:fillRect/>
          </a:stretch>
        </p:blipFill>
        <p:spPr>
          <a:xfrm>
            <a:off x="214313" y="2730308"/>
            <a:ext cx="160734" cy="142875"/>
          </a:xfrm>
          <a:prstGeom prst="rect">
            <a:avLst/>
          </a:prstGeom>
        </p:spPr>
      </p:pic>
      <p:sp>
        <p:nvSpPr>
          <p:cNvPr id="14" name="Text 6"/>
          <p:cNvSpPr/>
          <p:nvPr/>
        </p:nvSpPr>
        <p:spPr>
          <a:xfrm>
            <a:off x="432197" y="2703519"/>
            <a:ext cx="226615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Industry Classification Systems </a:t>
            </a:r>
            <a:endParaRPr lang="en-US" sz="1046" dirty="0"/>
          </a:p>
        </p:txBody>
      </p:sp>
      <p:sp>
        <p:nvSpPr>
          <p:cNvPr id="15" name="Text 7"/>
          <p:cNvSpPr/>
          <p:nvPr/>
        </p:nvSpPr>
        <p:spPr>
          <a:xfrm>
            <a:off x="214313" y="29446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North American Industry Classification System (NAICS) is the standard used by federal statistical agencies for classifying business establishments. </a:t>
            </a:r>
            <a:endParaRPr lang="en-US" sz="837" dirty="0"/>
          </a:p>
        </p:txBody>
      </p:sp>
      <p:pic>
        <p:nvPicPr>
          <p:cNvPr id="16" name="Image 6" descr="preencoded.png">    </p:cNvPr>
          <p:cNvPicPr>
            <a:picLocks noChangeAspect="1"/>
          </p:cNvPicPr>
          <p:nvPr/>
        </p:nvPicPr>
        <p:blipFill>
          <a:blip r:embed="rId7"/>
          <a:stretch>
            <a:fillRect/>
          </a:stretch>
        </p:blipFill>
        <p:spPr>
          <a:xfrm>
            <a:off x="214313" y="3357507"/>
            <a:ext cx="114300" cy="114300"/>
          </a:xfrm>
          <a:prstGeom prst="rect">
            <a:avLst/>
          </a:prstGeom>
        </p:spPr>
      </p:pic>
      <p:sp>
        <p:nvSpPr>
          <p:cNvPr id="17" name="Text 8"/>
          <p:cNvSpPr/>
          <p:nvPr/>
        </p:nvSpPr>
        <p:spPr>
          <a:xfrm>
            <a:off x="400050" y="3336075"/>
            <a:ext cx="359576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Replaced the Standard Industrial Classification (SIC) system in 1997</a:t>
            </a:r>
            <a:endParaRPr lang="en-US" sz="837" dirty="0"/>
          </a:p>
        </p:txBody>
      </p:sp>
      <p:pic>
        <p:nvPicPr>
          <p:cNvPr id="18" name="Image 7" descr="preencoded.png">    </p:cNvPr>
          <p:cNvPicPr>
            <a:picLocks noChangeAspect="1"/>
          </p:cNvPicPr>
          <p:nvPr/>
        </p:nvPicPr>
        <p:blipFill>
          <a:blip r:embed="rId8"/>
          <a:stretch>
            <a:fillRect/>
          </a:stretch>
        </p:blipFill>
        <p:spPr>
          <a:xfrm>
            <a:off x="214313" y="3586107"/>
            <a:ext cx="114300" cy="114300"/>
          </a:xfrm>
          <a:prstGeom prst="rect">
            <a:avLst/>
          </a:prstGeom>
        </p:spPr>
      </p:pic>
      <p:sp>
        <p:nvSpPr>
          <p:cNvPr id="19" name="Text 9"/>
          <p:cNvSpPr/>
          <p:nvPr/>
        </p:nvSpPr>
        <p:spPr>
          <a:xfrm>
            <a:off x="400050" y="3564675"/>
            <a:ext cx="3814093"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Updated every 5 years to reflect economic changes (latest: NAICS 2022)</a:t>
            </a:r>
            <a:endParaRPr lang="en-US" sz="837" dirty="0"/>
          </a:p>
        </p:txBody>
      </p:sp>
      <p:pic>
        <p:nvPicPr>
          <p:cNvPr id="20" name="Image 8" descr="preencoded.png">    </p:cNvPr>
          <p:cNvPicPr>
            <a:picLocks noChangeAspect="1"/>
          </p:cNvPicPr>
          <p:nvPr/>
        </p:nvPicPr>
        <p:blipFill>
          <a:blip r:embed="rId9"/>
          <a:stretch>
            <a:fillRect/>
          </a:stretch>
        </p:blipFill>
        <p:spPr>
          <a:xfrm>
            <a:off x="214313" y="3879000"/>
            <a:ext cx="107156" cy="142875"/>
          </a:xfrm>
          <a:prstGeom prst="rect">
            <a:avLst/>
          </a:prstGeom>
        </p:spPr>
      </p:pic>
      <p:sp>
        <p:nvSpPr>
          <p:cNvPr id="21" name="Text 10"/>
          <p:cNvSpPr/>
          <p:nvPr/>
        </p:nvSpPr>
        <p:spPr>
          <a:xfrm>
            <a:off x="378619" y="3852211"/>
            <a:ext cx="275720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Establishment vs. Enterprise Statistics </a:t>
            </a:r>
            <a:endParaRPr lang="en-US" sz="1046" dirty="0"/>
          </a:p>
        </p:txBody>
      </p:sp>
      <p:sp>
        <p:nvSpPr>
          <p:cNvPr id="22" name="Text 11"/>
          <p:cNvSpPr/>
          <p:nvPr/>
        </p:nvSpPr>
        <p:spPr>
          <a:xfrm>
            <a:off x="214313" y="4093313"/>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Industry statistics are collected and reported at different organizational levels: </a:t>
            </a:r>
            <a:endParaRPr lang="en-US" sz="837" dirty="0"/>
          </a:p>
        </p:txBody>
      </p:sp>
      <p:pic>
        <p:nvPicPr>
          <p:cNvPr id="23" name="Image 9" descr="preencoded.png">    </p:cNvPr>
          <p:cNvPicPr>
            <a:picLocks noChangeAspect="1"/>
          </p:cNvPicPr>
          <p:nvPr/>
        </p:nvPicPr>
        <p:blipFill>
          <a:blip r:embed="rId10"/>
          <a:stretch>
            <a:fillRect/>
          </a:stretch>
        </p:blipFill>
        <p:spPr>
          <a:xfrm>
            <a:off x="214313" y="4506199"/>
            <a:ext cx="114300" cy="114300"/>
          </a:xfrm>
          <a:prstGeom prst="rect">
            <a:avLst/>
          </a:prstGeom>
        </p:spPr>
      </p:pic>
      <p:sp>
        <p:nvSpPr>
          <p:cNvPr id="24" name="Text 12"/>
          <p:cNvSpPr/>
          <p:nvPr/>
        </p:nvSpPr>
        <p:spPr>
          <a:xfrm>
            <a:off x="400050" y="4491912"/>
            <a:ext cx="850525"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Establishment:</a:t>
            </a:r>
            <a:endParaRPr lang="en-US" sz="837" dirty="0"/>
          </a:p>
        </p:txBody>
      </p:sp>
      <p:sp>
        <p:nvSpPr>
          <p:cNvPr id="25" name="Text 13"/>
          <p:cNvSpPr/>
          <p:nvPr/>
        </p:nvSpPr>
        <p:spPr>
          <a:xfrm>
            <a:off x="1250575" y="4491912"/>
            <a:ext cx="285007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Single physical location where business is conducted</a:t>
            </a:r>
            <a:endParaRPr lang="en-US" sz="837" dirty="0"/>
          </a:p>
        </p:txBody>
      </p:sp>
      <p:pic>
        <p:nvPicPr>
          <p:cNvPr id="26" name="Image 10" descr="preencoded.png">    </p:cNvPr>
          <p:cNvPicPr>
            <a:picLocks noChangeAspect="1"/>
          </p:cNvPicPr>
          <p:nvPr/>
        </p:nvPicPr>
        <p:blipFill>
          <a:blip r:embed="rId11"/>
          <a:stretch>
            <a:fillRect/>
          </a:stretch>
        </p:blipFill>
        <p:spPr>
          <a:xfrm>
            <a:off x="214313" y="4734799"/>
            <a:ext cx="114300" cy="114300"/>
          </a:xfrm>
          <a:prstGeom prst="rect">
            <a:avLst/>
          </a:prstGeom>
        </p:spPr>
      </p:pic>
      <p:sp>
        <p:nvSpPr>
          <p:cNvPr id="27" name="Text 14"/>
          <p:cNvSpPr/>
          <p:nvPr/>
        </p:nvSpPr>
        <p:spPr>
          <a:xfrm>
            <a:off x="400050" y="4720512"/>
            <a:ext cx="624213"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Enterprise:</a:t>
            </a:r>
            <a:endParaRPr lang="en-US" sz="837" dirty="0"/>
          </a:p>
        </p:txBody>
      </p:sp>
      <p:sp>
        <p:nvSpPr>
          <p:cNvPr id="28" name="Text 15"/>
          <p:cNvSpPr/>
          <p:nvPr/>
        </p:nvSpPr>
        <p:spPr>
          <a:xfrm>
            <a:off x="1024263" y="4720512"/>
            <a:ext cx="2619775"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Business organization consisting of one or more </a:t>
            </a:r>
            <a:endParaRPr lang="en-US" sz="837" dirty="0"/>
          </a:p>
        </p:txBody>
      </p:sp>
      <p:sp>
        <p:nvSpPr>
          <p:cNvPr id="29" name="Text 16"/>
          <p:cNvSpPr/>
          <p:nvPr/>
        </p:nvSpPr>
        <p:spPr>
          <a:xfrm>
            <a:off x="400050" y="4891962"/>
            <a:ext cx="2826637"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establishments under common ownership or control</a:t>
            </a:r>
            <a:endParaRPr lang="en-US" sz="837" dirty="0"/>
          </a:p>
        </p:txBody>
      </p:sp>
      <p:sp>
        <p:nvSpPr>
          <p:cNvPr id="30" name="Text 17"/>
          <p:cNvSpPr/>
          <p:nvPr/>
        </p:nvSpPr>
        <p:spPr>
          <a:xfrm>
            <a:off x="4746324" y="814388"/>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Economic Census Coverage by Sector (2022)</a:t>
            </a:r>
            <a:endParaRPr lang="en-US" sz="1046" dirty="0"/>
          </a:p>
        </p:txBody>
      </p:sp>
      <p:pic>
        <p:nvPicPr>
          <p:cNvPr id="31" name="Image 11" descr="preencoded.png">    </p:cNvPr>
          <p:cNvPicPr>
            <a:picLocks noChangeAspect="1"/>
          </p:cNvPicPr>
          <p:nvPr/>
        </p:nvPicPr>
        <p:blipFill>
          <a:blip r:embed="rId12"/>
          <a:stretch>
            <a:fillRect/>
          </a:stretch>
        </p:blipFill>
        <p:spPr>
          <a:xfrm>
            <a:off x="4746324" y="1064419"/>
            <a:ext cx="4182666" cy="2143125"/>
          </a:xfrm>
          <a:prstGeom prst="rect">
            <a:avLst/>
          </a:prstGeom>
        </p:spPr>
      </p:pic>
      <p:sp>
        <p:nvSpPr>
          <p:cNvPr id="32" name="Text 18"/>
          <p:cNvSpPr/>
          <p:nvPr/>
        </p:nvSpPr>
        <p:spPr>
          <a:xfrm>
            <a:off x="4746324" y="3314700"/>
            <a:ext cx="4183363" cy="214313"/>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NAICS Structure</a:t>
            </a:r>
            <a:endParaRPr lang="en-US" sz="1046" dirty="0"/>
          </a:p>
        </p:txBody>
      </p:sp>
      <p:pic>
        <p:nvPicPr>
          <p:cNvPr id="33" name="Image 12" descr="preencoded.png">    </p:cNvPr>
          <p:cNvPicPr>
            <a:picLocks noChangeAspect="1"/>
          </p:cNvPicPr>
          <p:nvPr/>
        </p:nvPicPr>
        <p:blipFill>
          <a:blip r:embed="rId13"/>
          <a:stretch>
            <a:fillRect/>
          </a:stretch>
        </p:blipFill>
        <p:spPr>
          <a:xfrm>
            <a:off x="4746324" y="3564731"/>
            <a:ext cx="4182666" cy="17859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9059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Financial Statistics and Flow of Funds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64391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Federal Reserve's Financial Accounts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Financial Accounts of the United States, formerly known as the Flow of Funds Accounts, provide a comprehensive framework for tracking the flow of funds through the U.S. economy and the resulting financial positions.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237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Quarterly data on assets, liabilities, and financial flows for major sectors</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82232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Covers households, businesses, governments, and financial institutions</a:t>
            </a:r>
            <a:endParaRPr lang="en-US" sz="837" dirty="0"/>
          </a:p>
        </p:txBody>
      </p:sp>
      <p:pic>
        <p:nvPicPr>
          <p:cNvPr id="11" name="Image 4" descr="preencoded.png">    </p:cNvPr>
          <p:cNvPicPr>
            <a:picLocks noChangeAspect="1"/>
          </p:cNvPicPr>
          <p:nvPr/>
        </p:nvPicPr>
        <p:blipFill>
          <a:blip r:embed="rId5"/>
          <a:stretch>
            <a:fillRect/>
          </a:stretch>
        </p:blipFill>
        <p:spPr>
          <a:xfrm>
            <a:off x="214313" y="2158808"/>
            <a:ext cx="178594" cy="142875"/>
          </a:xfrm>
          <a:prstGeom prst="rect">
            <a:avLst/>
          </a:prstGeom>
        </p:spPr>
      </p:pic>
      <p:sp>
        <p:nvSpPr>
          <p:cNvPr id="12" name="Text 5"/>
          <p:cNvSpPr/>
          <p:nvPr/>
        </p:nvSpPr>
        <p:spPr>
          <a:xfrm>
            <a:off x="450056" y="2132019"/>
            <a:ext cx="172878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Sectoral Balance Sheets </a:t>
            </a:r>
            <a:endParaRPr lang="en-US" sz="1046" dirty="0"/>
          </a:p>
        </p:txBody>
      </p:sp>
      <p:sp>
        <p:nvSpPr>
          <p:cNvPr id="13" name="Text 6"/>
          <p:cNvSpPr/>
          <p:nvPr/>
        </p:nvSpPr>
        <p:spPr>
          <a:xfrm>
            <a:off x="214313" y="23731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Sectoral balance sheets provide a comprehensive view of assets, liabilities, and net worth for each major sector of the economy, allowing analysis of financial positions and vulnerabilities. </a:t>
            </a:r>
            <a:endParaRPr lang="en-US" sz="837" dirty="0"/>
          </a:p>
        </p:txBody>
      </p:sp>
      <p:pic>
        <p:nvPicPr>
          <p:cNvPr id="14" name="Image 5" descr="preencoded.png">    </p:cNvPr>
          <p:cNvPicPr>
            <a:picLocks noChangeAspect="1"/>
          </p:cNvPicPr>
          <p:nvPr/>
        </p:nvPicPr>
        <p:blipFill>
          <a:blip r:embed="rId6"/>
          <a:stretch>
            <a:fillRect/>
          </a:stretch>
        </p:blipFill>
        <p:spPr>
          <a:xfrm>
            <a:off x="214313" y="2946016"/>
            <a:ext cx="114300" cy="114300"/>
          </a:xfrm>
          <a:prstGeom prst="rect">
            <a:avLst/>
          </a:prstGeom>
        </p:spPr>
      </p:pic>
      <p:sp>
        <p:nvSpPr>
          <p:cNvPr id="15" name="Text 7"/>
          <p:cNvSpPr/>
          <p:nvPr/>
        </p:nvSpPr>
        <p:spPr>
          <a:xfrm>
            <a:off x="400050" y="292458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Household balance sheets track housing wealth, financial assets, and debt</a:t>
            </a:r>
            <a:endParaRPr lang="en-US" sz="837" dirty="0"/>
          </a:p>
        </p:txBody>
      </p:sp>
      <p:pic>
        <p:nvPicPr>
          <p:cNvPr id="16" name="Image 6" descr="preencoded.png">    </p:cNvPr>
          <p:cNvPicPr>
            <a:picLocks noChangeAspect="1"/>
          </p:cNvPicPr>
          <p:nvPr/>
        </p:nvPicPr>
        <p:blipFill>
          <a:blip r:embed="rId7"/>
          <a:stretch>
            <a:fillRect/>
          </a:stretch>
        </p:blipFill>
        <p:spPr>
          <a:xfrm>
            <a:off x="214313" y="3346066"/>
            <a:ext cx="114300" cy="114300"/>
          </a:xfrm>
          <a:prstGeom prst="rect">
            <a:avLst/>
          </a:prstGeom>
        </p:spPr>
      </p:pic>
      <p:sp>
        <p:nvSpPr>
          <p:cNvPr id="17" name="Text 8"/>
          <p:cNvSpPr/>
          <p:nvPr/>
        </p:nvSpPr>
        <p:spPr>
          <a:xfrm>
            <a:off x="400050" y="33246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Corporate balance sheets show business investment, financing, and liquidity</a:t>
            </a:r>
            <a:endParaRPr lang="en-US" sz="837" dirty="0"/>
          </a:p>
        </p:txBody>
      </p:sp>
      <p:pic>
        <p:nvPicPr>
          <p:cNvPr id="18" name="Image 7" descr="preencoded.png">    </p:cNvPr>
          <p:cNvPicPr>
            <a:picLocks noChangeAspect="1"/>
          </p:cNvPicPr>
          <p:nvPr/>
        </p:nvPicPr>
        <p:blipFill>
          <a:blip r:embed="rId8"/>
          <a:stretch>
            <a:fillRect/>
          </a:stretch>
        </p:blipFill>
        <p:spPr>
          <a:xfrm>
            <a:off x="214313" y="3810409"/>
            <a:ext cx="178594" cy="142875"/>
          </a:xfrm>
          <a:prstGeom prst="rect">
            <a:avLst/>
          </a:prstGeom>
        </p:spPr>
      </p:pic>
      <p:sp>
        <p:nvSpPr>
          <p:cNvPr id="19" name="Text 9"/>
          <p:cNvSpPr/>
          <p:nvPr/>
        </p:nvSpPr>
        <p:spPr>
          <a:xfrm>
            <a:off x="450056" y="3783620"/>
            <a:ext cx="256776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Integration with National Accounts </a:t>
            </a:r>
            <a:endParaRPr lang="en-US" sz="1046" dirty="0"/>
          </a:p>
        </p:txBody>
      </p:sp>
      <p:sp>
        <p:nvSpPr>
          <p:cNvPr id="20" name="Text 10"/>
          <p:cNvSpPr/>
          <p:nvPr/>
        </p:nvSpPr>
        <p:spPr>
          <a:xfrm>
            <a:off x="214313" y="40247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financial accounts are designed to be consistent with the National Income and Product Accounts (NIPAs), providing a complete picture of both real and financial economic activity. </a:t>
            </a:r>
            <a:endParaRPr lang="en-US" sz="837" dirty="0"/>
          </a:p>
        </p:txBody>
      </p:sp>
      <p:pic>
        <p:nvPicPr>
          <p:cNvPr id="21" name="Image 8" descr="preencoded.png">    </p:cNvPr>
          <p:cNvPicPr>
            <a:picLocks noChangeAspect="1"/>
          </p:cNvPicPr>
          <p:nvPr/>
        </p:nvPicPr>
        <p:blipFill>
          <a:blip r:embed="rId9"/>
          <a:stretch>
            <a:fillRect/>
          </a:stretch>
        </p:blipFill>
        <p:spPr>
          <a:xfrm>
            <a:off x="214313" y="4597617"/>
            <a:ext cx="114300" cy="114300"/>
          </a:xfrm>
          <a:prstGeom prst="rect">
            <a:avLst/>
          </a:prstGeom>
        </p:spPr>
      </p:pic>
      <p:sp>
        <p:nvSpPr>
          <p:cNvPr id="22" name="Text 11"/>
          <p:cNvSpPr/>
          <p:nvPr/>
        </p:nvSpPr>
        <p:spPr>
          <a:xfrm>
            <a:off x="400050" y="45761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Saving in the NIPAs corresponds to changes in net worth in the financial accounts</a:t>
            </a:r>
            <a:endParaRPr lang="en-US" sz="837" dirty="0"/>
          </a:p>
        </p:txBody>
      </p:sp>
      <p:pic>
        <p:nvPicPr>
          <p:cNvPr id="23" name="Image 9" descr="preencoded.png">    </p:cNvPr>
          <p:cNvPicPr>
            <a:picLocks noChangeAspect="1"/>
          </p:cNvPicPr>
          <p:nvPr/>
        </p:nvPicPr>
        <p:blipFill>
          <a:blip r:embed="rId10"/>
          <a:stretch>
            <a:fillRect/>
          </a:stretch>
        </p:blipFill>
        <p:spPr>
          <a:xfrm>
            <a:off x="214313" y="4997667"/>
            <a:ext cx="114300" cy="114300"/>
          </a:xfrm>
          <a:prstGeom prst="rect">
            <a:avLst/>
          </a:prstGeom>
        </p:spPr>
      </p:pic>
      <p:sp>
        <p:nvSpPr>
          <p:cNvPr id="24" name="Text 12"/>
          <p:cNvSpPr/>
          <p:nvPr/>
        </p:nvSpPr>
        <p:spPr>
          <a:xfrm>
            <a:off x="400050" y="497623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Investment in physical capital in the NIPAs is reflected in nonfinancial assets in the financial accounts</a:t>
            </a:r>
            <a:endParaRPr lang="en-US" sz="837" dirty="0"/>
          </a:p>
        </p:txBody>
      </p:sp>
      <p:pic>
        <p:nvPicPr>
          <p:cNvPr id="25" name="Image 10" descr="preencoded.png">    </p:cNvPr>
          <p:cNvPicPr>
            <a:picLocks noChangeAspect="1"/>
          </p:cNvPicPr>
          <p:nvPr/>
        </p:nvPicPr>
        <p:blipFill>
          <a:blip r:embed="rId11"/>
          <a:stretch>
            <a:fillRect/>
          </a:stretch>
        </p:blipFill>
        <p:spPr>
          <a:xfrm>
            <a:off x="4746324" y="1255821"/>
            <a:ext cx="4182666" cy="35718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0494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Innovation and R&amp;D Statistics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25016" cy="142875"/>
          </a:xfrm>
          <a:prstGeom prst="rect">
            <a:avLst/>
          </a:prstGeom>
        </p:spPr>
      </p:pic>
      <p:sp>
        <p:nvSpPr>
          <p:cNvPr id="5" name="Text 1"/>
          <p:cNvSpPr/>
          <p:nvPr/>
        </p:nvSpPr>
        <p:spPr>
          <a:xfrm>
            <a:off x="396478" y="823317"/>
            <a:ext cx="137891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R&amp;D Measurement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Research and development (R&amp;D) statistics provide critical insights into innovation activities and technological progress in the economy, with several agencies collecting complementary data.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National Science Foundation's Business R&amp;D and Innovation Survey (BRDIS)</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Census Bureau's Annual Business Survey (ABS) includes innovation module</a:t>
            </a:r>
            <a:endParaRPr lang="en-US" sz="837" dirty="0"/>
          </a:p>
        </p:txBody>
      </p:sp>
      <p:pic>
        <p:nvPicPr>
          <p:cNvPr id="11" name="Image 4" descr="preencoded.png">    </p:cNvPr>
          <p:cNvPicPr>
            <a:picLocks noChangeAspect="1"/>
          </p:cNvPicPr>
          <p:nvPr/>
        </p:nvPicPr>
        <p:blipFill>
          <a:blip r:embed="rId5"/>
          <a:stretch>
            <a:fillRect/>
          </a:stretch>
        </p:blipFill>
        <p:spPr>
          <a:xfrm>
            <a:off x="214313" y="2437414"/>
            <a:ext cx="114300" cy="114300"/>
          </a:xfrm>
          <a:prstGeom prst="rect">
            <a:avLst/>
          </a:prstGeom>
        </p:spPr>
      </p:pic>
      <p:sp>
        <p:nvSpPr>
          <p:cNvPr id="12" name="Text 5"/>
          <p:cNvSpPr/>
          <p:nvPr/>
        </p:nvSpPr>
        <p:spPr>
          <a:xfrm>
            <a:off x="400050" y="2415983"/>
            <a:ext cx="3424563"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BEA's R&amp;D Satellite Account provides comprehensive framework</a:t>
            </a:r>
            <a:endParaRPr lang="en-US" sz="837" dirty="0"/>
          </a:p>
        </p:txBody>
      </p:sp>
      <p:pic>
        <p:nvPicPr>
          <p:cNvPr id="13" name="Image 5" descr="preencoded.png">    </p:cNvPr>
          <p:cNvPicPr>
            <a:picLocks noChangeAspect="1"/>
          </p:cNvPicPr>
          <p:nvPr/>
        </p:nvPicPr>
        <p:blipFill>
          <a:blip r:embed="rId6"/>
          <a:stretch>
            <a:fillRect/>
          </a:stretch>
        </p:blipFill>
        <p:spPr>
          <a:xfrm>
            <a:off x="214313" y="2730308"/>
            <a:ext cx="107156" cy="142875"/>
          </a:xfrm>
          <a:prstGeom prst="rect">
            <a:avLst/>
          </a:prstGeom>
        </p:spPr>
      </p:pic>
      <p:sp>
        <p:nvSpPr>
          <p:cNvPr id="14" name="Text 6"/>
          <p:cNvSpPr/>
          <p:nvPr/>
        </p:nvSpPr>
        <p:spPr>
          <a:xfrm>
            <a:off x="378619" y="2703519"/>
            <a:ext cx="235615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Intangible Capital Measurement </a:t>
            </a:r>
            <a:endParaRPr lang="en-US" sz="1046" dirty="0"/>
          </a:p>
        </p:txBody>
      </p:sp>
      <p:sp>
        <p:nvSpPr>
          <p:cNvPr id="15" name="Text 7"/>
          <p:cNvSpPr/>
          <p:nvPr/>
        </p:nvSpPr>
        <p:spPr>
          <a:xfrm>
            <a:off x="214313" y="29446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Beyond traditional R&amp;D, economists have identified a broader set of intangible investments that contribute to innovation and productivity growth but remain partially unmeasured. </a:t>
            </a:r>
            <a:endParaRPr lang="en-US" sz="837" dirty="0"/>
          </a:p>
        </p:txBody>
      </p:sp>
      <p:pic>
        <p:nvPicPr>
          <p:cNvPr id="16" name="Image 6" descr="preencoded.png">    </p:cNvPr>
          <p:cNvPicPr>
            <a:picLocks noChangeAspect="1"/>
          </p:cNvPicPr>
          <p:nvPr/>
        </p:nvPicPr>
        <p:blipFill>
          <a:blip r:embed="rId7"/>
          <a:stretch>
            <a:fillRect/>
          </a:stretch>
        </p:blipFill>
        <p:spPr>
          <a:xfrm>
            <a:off x="214313" y="3517516"/>
            <a:ext cx="114300" cy="114300"/>
          </a:xfrm>
          <a:prstGeom prst="rect">
            <a:avLst/>
          </a:prstGeom>
        </p:spPr>
      </p:pic>
      <p:sp>
        <p:nvSpPr>
          <p:cNvPr id="17" name="Text 8"/>
          <p:cNvSpPr/>
          <p:nvPr/>
        </p:nvSpPr>
        <p:spPr>
          <a:xfrm>
            <a:off x="400050" y="3496084"/>
            <a:ext cx="356035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Organizational capital: management practices, business processes</a:t>
            </a:r>
            <a:endParaRPr lang="en-US" sz="837" dirty="0"/>
          </a:p>
        </p:txBody>
      </p:sp>
      <p:pic>
        <p:nvPicPr>
          <p:cNvPr id="18" name="Image 7" descr="preencoded.png">    </p:cNvPr>
          <p:cNvPicPr>
            <a:picLocks noChangeAspect="1"/>
          </p:cNvPicPr>
          <p:nvPr/>
        </p:nvPicPr>
        <p:blipFill>
          <a:blip r:embed="rId8"/>
          <a:stretch>
            <a:fillRect/>
          </a:stretch>
        </p:blipFill>
        <p:spPr>
          <a:xfrm>
            <a:off x="214313" y="3746116"/>
            <a:ext cx="114300" cy="114300"/>
          </a:xfrm>
          <a:prstGeom prst="rect">
            <a:avLst/>
          </a:prstGeom>
        </p:spPr>
      </p:pic>
      <p:sp>
        <p:nvSpPr>
          <p:cNvPr id="19" name="Text 9"/>
          <p:cNvSpPr/>
          <p:nvPr/>
        </p:nvSpPr>
        <p:spPr>
          <a:xfrm>
            <a:off x="400050" y="3724684"/>
            <a:ext cx="245745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Brand equity: advertising, marketing research</a:t>
            </a:r>
            <a:endParaRPr lang="en-US" sz="837" dirty="0"/>
          </a:p>
        </p:txBody>
      </p:sp>
      <p:pic>
        <p:nvPicPr>
          <p:cNvPr id="20" name="Image 8" descr="preencoded.png">    </p:cNvPr>
          <p:cNvPicPr>
            <a:picLocks noChangeAspect="1"/>
          </p:cNvPicPr>
          <p:nvPr/>
        </p:nvPicPr>
        <p:blipFill>
          <a:blip r:embed="rId9"/>
          <a:stretch>
            <a:fillRect/>
          </a:stretch>
        </p:blipFill>
        <p:spPr>
          <a:xfrm>
            <a:off x="214313" y="3974716"/>
            <a:ext cx="114300" cy="114300"/>
          </a:xfrm>
          <a:prstGeom prst="rect">
            <a:avLst/>
          </a:prstGeom>
        </p:spPr>
      </p:pic>
      <p:sp>
        <p:nvSpPr>
          <p:cNvPr id="21" name="Text 10"/>
          <p:cNvSpPr/>
          <p:nvPr/>
        </p:nvSpPr>
        <p:spPr>
          <a:xfrm>
            <a:off x="400050" y="3953284"/>
            <a:ext cx="301067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Firm-specific human capital: training, skills development</a:t>
            </a:r>
            <a:endParaRPr lang="en-US" sz="837" dirty="0"/>
          </a:p>
        </p:txBody>
      </p:sp>
      <p:pic>
        <p:nvPicPr>
          <p:cNvPr id="22" name="Image 9" descr="preencoded.png">    </p:cNvPr>
          <p:cNvPicPr>
            <a:picLocks noChangeAspect="1"/>
          </p:cNvPicPr>
          <p:nvPr/>
        </p:nvPicPr>
        <p:blipFill>
          <a:blip r:embed="rId10"/>
          <a:stretch>
            <a:fillRect/>
          </a:stretch>
        </p:blipFill>
        <p:spPr>
          <a:xfrm>
            <a:off x="214313" y="4267609"/>
            <a:ext cx="142875" cy="142875"/>
          </a:xfrm>
          <a:prstGeom prst="rect">
            <a:avLst/>
          </a:prstGeom>
        </p:spPr>
      </p:pic>
      <p:sp>
        <p:nvSpPr>
          <p:cNvPr id="23" name="Text 11"/>
          <p:cNvSpPr/>
          <p:nvPr/>
        </p:nvSpPr>
        <p:spPr>
          <a:xfrm>
            <a:off x="414338" y="4240820"/>
            <a:ext cx="120631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Patent Statistics </a:t>
            </a:r>
            <a:endParaRPr lang="en-US" sz="1046" dirty="0"/>
          </a:p>
        </p:txBody>
      </p:sp>
      <p:sp>
        <p:nvSpPr>
          <p:cNvPr id="24" name="Text 12"/>
          <p:cNvSpPr/>
          <p:nvPr/>
        </p:nvSpPr>
        <p:spPr>
          <a:xfrm>
            <a:off x="214313" y="44819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Patent data provide valuable indicators of innovation output and knowledge flows, though with important limitations as economic measures. </a:t>
            </a:r>
            <a:endParaRPr lang="en-US" sz="837" dirty="0"/>
          </a:p>
        </p:txBody>
      </p:sp>
      <p:pic>
        <p:nvPicPr>
          <p:cNvPr id="25" name="Image 10" descr="preencoded.png">    </p:cNvPr>
          <p:cNvPicPr>
            <a:picLocks noChangeAspect="1"/>
          </p:cNvPicPr>
          <p:nvPr/>
        </p:nvPicPr>
        <p:blipFill>
          <a:blip r:embed="rId11"/>
          <a:stretch>
            <a:fillRect/>
          </a:stretch>
        </p:blipFill>
        <p:spPr>
          <a:xfrm>
            <a:off x="214313" y="5054817"/>
            <a:ext cx="114300" cy="114300"/>
          </a:xfrm>
          <a:prstGeom prst="rect">
            <a:avLst/>
          </a:prstGeom>
        </p:spPr>
      </p:pic>
      <p:sp>
        <p:nvSpPr>
          <p:cNvPr id="26" name="Text 13"/>
          <p:cNvSpPr/>
          <p:nvPr/>
        </p:nvSpPr>
        <p:spPr>
          <a:xfrm>
            <a:off x="400050" y="50333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U.S. Patent and Trademark Office (USPTO) data linked to Census business data</a:t>
            </a:r>
            <a:endParaRPr lang="en-US" sz="837" dirty="0"/>
          </a:p>
        </p:txBody>
      </p:sp>
      <p:pic>
        <p:nvPicPr>
          <p:cNvPr id="27" name="Image 11" descr="preencoded.png">    </p:cNvPr>
          <p:cNvPicPr>
            <a:picLocks noChangeAspect="1"/>
          </p:cNvPicPr>
          <p:nvPr/>
        </p:nvPicPr>
        <p:blipFill>
          <a:blip r:embed="rId12"/>
          <a:stretch>
            <a:fillRect/>
          </a:stretch>
        </p:blipFill>
        <p:spPr>
          <a:xfrm>
            <a:off x="214313" y="5454867"/>
            <a:ext cx="114300" cy="114300"/>
          </a:xfrm>
          <a:prstGeom prst="rect">
            <a:avLst/>
          </a:prstGeom>
        </p:spPr>
      </p:pic>
      <p:sp>
        <p:nvSpPr>
          <p:cNvPr id="28" name="Text 14"/>
          <p:cNvSpPr/>
          <p:nvPr/>
        </p:nvSpPr>
        <p:spPr>
          <a:xfrm>
            <a:off x="400050" y="5433436"/>
            <a:ext cx="271325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Patent citations used to track knowledge spillovers</a:t>
            </a:r>
            <a:endParaRPr lang="en-US" sz="837" dirty="0"/>
          </a:p>
        </p:txBody>
      </p:sp>
      <p:pic>
        <p:nvPicPr>
          <p:cNvPr id="29" name="Image 12" descr="preencoded.png">    </p:cNvPr>
          <p:cNvPicPr>
            <a:picLocks noChangeAspect="1"/>
          </p:cNvPicPr>
          <p:nvPr/>
        </p:nvPicPr>
        <p:blipFill>
          <a:blip r:embed="rId13"/>
          <a:stretch>
            <a:fillRect/>
          </a:stretch>
        </p:blipFill>
        <p:spPr>
          <a:xfrm>
            <a:off x="214313" y="5683467"/>
            <a:ext cx="114300" cy="114300"/>
          </a:xfrm>
          <a:prstGeom prst="rect">
            <a:avLst/>
          </a:prstGeom>
        </p:spPr>
      </p:pic>
      <p:sp>
        <p:nvSpPr>
          <p:cNvPr id="30" name="Text 15"/>
          <p:cNvSpPr/>
          <p:nvPr/>
        </p:nvSpPr>
        <p:spPr>
          <a:xfrm>
            <a:off x="400050" y="5662036"/>
            <a:ext cx="346477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Not all innovations are patented; industry coverage varies widely</a:t>
            </a:r>
            <a:endParaRPr lang="en-US" sz="837" dirty="0"/>
          </a:p>
        </p:txBody>
      </p:sp>
      <p:pic>
        <p:nvPicPr>
          <p:cNvPr id="31" name="Image 13" descr="preencoded.png">    </p:cNvPr>
          <p:cNvPicPr>
            <a:picLocks noChangeAspect="1"/>
          </p:cNvPicPr>
          <p:nvPr/>
        </p:nvPicPr>
        <p:blipFill>
          <a:blip r:embed="rId14"/>
          <a:stretch>
            <a:fillRect/>
          </a:stretch>
        </p:blipFill>
        <p:spPr>
          <a:xfrm>
            <a:off x="4873461" y="1512996"/>
            <a:ext cx="3929063" cy="35718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7348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Regional and Metropolitan Statistics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207255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Regional Economic Accounts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Economic Analysis (BEA) produces a comprehensive set of regional economic statistics that provide insights into geographic differences in economic activity and growth.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30945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Gross Domestic Product (GDP) by state and metropolitan area</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59955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Personal income and employment by state, county, and metro area</a:t>
            </a:r>
            <a:endParaRPr lang="en-US" sz="837" dirty="0"/>
          </a:p>
        </p:txBody>
      </p:sp>
      <p:pic>
        <p:nvPicPr>
          <p:cNvPr id="11" name="Image 4" descr="preencoded.png">    </p:cNvPr>
          <p:cNvPicPr>
            <a:picLocks noChangeAspect="1"/>
          </p:cNvPicPr>
          <p:nvPr/>
        </p:nvPicPr>
        <p:blipFill>
          <a:blip r:embed="rId5"/>
          <a:stretch>
            <a:fillRect/>
          </a:stretch>
        </p:blipFill>
        <p:spPr>
          <a:xfrm>
            <a:off x="214313" y="2094514"/>
            <a:ext cx="114300" cy="114300"/>
          </a:xfrm>
          <a:prstGeom prst="rect">
            <a:avLst/>
          </a:prstGeom>
        </p:spPr>
      </p:pic>
      <p:sp>
        <p:nvSpPr>
          <p:cNvPr id="12" name="Text 5"/>
          <p:cNvSpPr/>
          <p:nvPr/>
        </p:nvSpPr>
        <p:spPr>
          <a:xfrm>
            <a:off x="400050" y="20730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Regional Price Parities (RPPs) measure geographic price level differences</a:t>
            </a:r>
            <a:endParaRPr lang="en-US" sz="837" dirty="0"/>
          </a:p>
        </p:txBody>
      </p:sp>
      <p:pic>
        <p:nvPicPr>
          <p:cNvPr id="13" name="Image 5" descr="preencoded.png">    </p:cNvPr>
          <p:cNvPicPr>
            <a:picLocks noChangeAspect="1"/>
          </p:cNvPicPr>
          <p:nvPr/>
        </p:nvPicPr>
        <p:blipFill>
          <a:blip r:embed="rId6"/>
          <a:stretch>
            <a:fillRect/>
          </a:stretch>
        </p:blipFill>
        <p:spPr>
          <a:xfrm>
            <a:off x="214313" y="2558858"/>
            <a:ext cx="178594" cy="142875"/>
          </a:xfrm>
          <a:prstGeom prst="rect">
            <a:avLst/>
          </a:prstGeom>
        </p:spPr>
      </p:pic>
      <p:sp>
        <p:nvSpPr>
          <p:cNvPr id="14" name="Text 6"/>
          <p:cNvSpPr/>
          <p:nvPr/>
        </p:nvSpPr>
        <p:spPr>
          <a:xfrm>
            <a:off x="450056" y="2532069"/>
            <a:ext cx="246230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Metropolitan Economic Indicators </a:t>
            </a:r>
            <a:endParaRPr lang="en-US" sz="1046" dirty="0"/>
          </a:p>
        </p:txBody>
      </p:sp>
      <p:sp>
        <p:nvSpPr>
          <p:cNvPr id="15" name="Text 7"/>
          <p:cNvSpPr/>
          <p:nvPr/>
        </p:nvSpPr>
        <p:spPr>
          <a:xfrm>
            <a:off x="214313" y="277317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Metropolitan Statistical Areas (MSAs) are increasingly important units of economic analysis, with several agencies producing metro-level statistics. </a:t>
            </a:r>
            <a:endParaRPr lang="en-US" sz="837" dirty="0"/>
          </a:p>
        </p:txBody>
      </p:sp>
      <p:pic>
        <p:nvPicPr>
          <p:cNvPr id="16" name="Image 6" descr="preencoded.png">    </p:cNvPr>
          <p:cNvPicPr>
            <a:picLocks noChangeAspect="1"/>
          </p:cNvPicPr>
          <p:nvPr/>
        </p:nvPicPr>
        <p:blipFill>
          <a:blip r:embed="rId7"/>
          <a:stretch>
            <a:fillRect/>
          </a:stretch>
        </p:blipFill>
        <p:spPr>
          <a:xfrm>
            <a:off x="214313" y="3186057"/>
            <a:ext cx="114300" cy="114300"/>
          </a:xfrm>
          <a:prstGeom prst="rect">
            <a:avLst/>
          </a:prstGeom>
        </p:spPr>
      </p:pic>
      <p:sp>
        <p:nvSpPr>
          <p:cNvPr id="17" name="Text 8"/>
          <p:cNvSpPr/>
          <p:nvPr/>
        </p:nvSpPr>
        <p:spPr>
          <a:xfrm>
            <a:off x="400050" y="316462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Bureau of Labor Statistics: employment, unemployment, wages by metro area</a:t>
            </a:r>
            <a:endParaRPr lang="en-US" sz="837" dirty="0"/>
          </a:p>
        </p:txBody>
      </p:sp>
      <p:pic>
        <p:nvPicPr>
          <p:cNvPr id="18" name="Image 7" descr="preencoded.png">    </p:cNvPr>
          <p:cNvPicPr>
            <a:picLocks noChangeAspect="1"/>
          </p:cNvPicPr>
          <p:nvPr/>
        </p:nvPicPr>
        <p:blipFill>
          <a:blip r:embed="rId8"/>
          <a:stretch>
            <a:fillRect/>
          </a:stretch>
        </p:blipFill>
        <p:spPr>
          <a:xfrm>
            <a:off x="214313" y="3586107"/>
            <a:ext cx="114300" cy="114300"/>
          </a:xfrm>
          <a:prstGeom prst="rect">
            <a:avLst/>
          </a:prstGeom>
        </p:spPr>
      </p:pic>
      <p:sp>
        <p:nvSpPr>
          <p:cNvPr id="19" name="Text 9"/>
          <p:cNvSpPr/>
          <p:nvPr/>
        </p:nvSpPr>
        <p:spPr>
          <a:xfrm>
            <a:off x="400050" y="3564675"/>
            <a:ext cx="374070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Census Bureau: population, housing, business patterns by metro area</a:t>
            </a:r>
            <a:endParaRPr lang="en-US" sz="837" dirty="0"/>
          </a:p>
        </p:txBody>
      </p:sp>
      <p:pic>
        <p:nvPicPr>
          <p:cNvPr id="20" name="Image 8" descr="preencoded.png">    </p:cNvPr>
          <p:cNvPicPr>
            <a:picLocks noChangeAspect="1"/>
          </p:cNvPicPr>
          <p:nvPr/>
        </p:nvPicPr>
        <p:blipFill>
          <a:blip r:embed="rId9"/>
          <a:stretch>
            <a:fillRect/>
          </a:stretch>
        </p:blipFill>
        <p:spPr>
          <a:xfrm>
            <a:off x="214313" y="3814707"/>
            <a:ext cx="114300" cy="114300"/>
          </a:xfrm>
          <a:prstGeom prst="rect">
            <a:avLst/>
          </a:prstGeom>
        </p:spPr>
      </p:pic>
      <p:sp>
        <p:nvSpPr>
          <p:cNvPr id="21" name="Text 10"/>
          <p:cNvSpPr/>
          <p:nvPr/>
        </p:nvSpPr>
        <p:spPr>
          <a:xfrm>
            <a:off x="400050" y="3793275"/>
            <a:ext cx="315993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Federal Reserve: metro-level financial and credit conditions</a:t>
            </a:r>
            <a:endParaRPr lang="en-US" sz="837" dirty="0"/>
          </a:p>
        </p:txBody>
      </p:sp>
      <p:pic>
        <p:nvPicPr>
          <p:cNvPr id="22" name="Image 9" descr="preencoded.png">    </p:cNvPr>
          <p:cNvPicPr>
            <a:picLocks noChangeAspect="1"/>
          </p:cNvPicPr>
          <p:nvPr/>
        </p:nvPicPr>
        <p:blipFill>
          <a:blip r:embed="rId10"/>
          <a:stretch>
            <a:fillRect/>
          </a:stretch>
        </p:blipFill>
        <p:spPr>
          <a:xfrm>
            <a:off x="214313" y="4107600"/>
            <a:ext cx="178594" cy="142875"/>
          </a:xfrm>
          <a:prstGeom prst="rect">
            <a:avLst/>
          </a:prstGeom>
        </p:spPr>
      </p:pic>
      <p:sp>
        <p:nvSpPr>
          <p:cNvPr id="23" name="Text 11"/>
          <p:cNvSpPr/>
          <p:nvPr/>
        </p:nvSpPr>
        <p:spPr>
          <a:xfrm>
            <a:off x="450056" y="4080811"/>
            <a:ext cx="171037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Urban-Rural Disparities </a:t>
            </a:r>
            <a:endParaRPr lang="en-US" sz="1046" dirty="0"/>
          </a:p>
        </p:txBody>
      </p:sp>
      <p:sp>
        <p:nvSpPr>
          <p:cNvPr id="24" name="Text 12"/>
          <p:cNvSpPr/>
          <p:nvPr/>
        </p:nvSpPr>
        <p:spPr>
          <a:xfrm>
            <a:off x="214313" y="4321913"/>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Economic statistics reveal significant and persistent differences between urban and rural areas, though measurement challenges exist in capturing these disparities. </a:t>
            </a:r>
            <a:endParaRPr lang="en-US" sz="837" dirty="0"/>
          </a:p>
        </p:txBody>
      </p:sp>
      <p:pic>
        <p:nvPicPr>
          <p:cNvPr id="25" name="Image 10" descr="preencoded.png">    </p:cNvPr>
          <p:cNvPicPr>
            <a:picLocks noChangeAspect="1"/>
          </p:cNvPicPr>
          <p:nvPr/>
        </p:nvPicPr>
        <p:blipFill>
          <a:blip r:embed="rId11"/>
          <a:stretch>
            <a:fillRect/>
          </a:stretch>
        </p:blipFill>
        <p:spPr>
          <a:xfrm>
            <a:off x="214313" y="4894808"/>
            <a:ext cx="114300" cy="114300"/>
          </a:xfrm>
          <a:prstGeom prst="rect">
            <a:avLst/>
          </a:prstGeom>
        </p:spPr>
      </p:pic>
      <p:sp>
        <p:nvSpPr>
          <p:cNvPr id="26" name="Text 13"/>
          <p:cNvSpPr/>
          <p:nvPr/>
        </p:nvSpPr>
        <p:spPr>
          <a:xfrm>
            <a:off x="400050" y="4873377"/>
            <a:ext cx="292882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Varying definitions of "rural" across statistical agencies</a:t>
            </a:r>
            <a:endParaRPr lang="en-US" sz="837" dirty="0"/>
          </a:p>
        </p:txBody>
      </p:sp>
      <p:pic>
        <p:nvPicPr>
          <p:cNvPr id="27" name="Image 11" descr="preencoded.png">    </p:cNvPr>
          <p:cNvPicPr>
            <a:picLocks noChangeAspect="1"/>
          </p:cNvPicPr>
          <p:nvPr/>
        </p:nvPicPr>
        <p:blipFill>
          <a:blip r:embed="rId12"/>
          <a:stretch>
            <a:fillRect/>
          </a:stretch>
        </p:blipFill>
        <p:spPr>
          <a:xfrm>
            <a:off x="214313" y="5123408"/>
            <a:ext cx="114300" cy="114300"/>
          </a:xfrm>
          <a:prstGeom prst="rect">
            <a:avLst/>
          </a:prstGeom>
        </p:spPr>
      </p:pic>
      <p:sp>
        <p:nvSpPr>
          <p:cNvPr id="28" name="Text 14"/>
          <p:cNvSpPr/>
          <p:nvPr/>
        </p:nvSpPr>
        <p:spPr>
          <a:xfrm>
            <a:off x="400050" y="5101977"/>
            <a:ext cx="2972163"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Smaller sample sizes in rural areas affect data reliability</a:t>
            </a:r>
            <a:endParaRPr lang="en-US" sz="837" dirty="0"/>
          </a:p>
        </p:txBody>
      </p:sp>
      <p:pic>
        <p:nvPicPr>
          <p:cNvPr id="29" name="Image 12" descr="preencoded.png">    </p:cNvPr>
          <p:cNvPicPr>
            <a:picLocks noChangeAspect="1"/>
          </p:cNvPicPr>
          <p:nvPr/>
        </p:nvPicPr>
        <p:blipFill>
          <a:blip r:embed="rId13"/>
          <a:stretch>
            <a:fillRect/>
          </a:stretch>
        </p:blipFill>
        <p:spPr>
          <a:xfrm>
            <a:off x="214313" y="5352008"/>
            <a:ext cx="114300" cy="114300"/>
          </a:xfrm>
          <a:prstGeom prst="rect">
            <a:avLst/>
          </a:prstGeom>
        </p:spPr>
      </p:pic>
      <p:sp>
        <p:nvSpPr>
          <p:cNvPr id="30" name="Text 15"/>
          <p:cNvSpPr/>
          <p:nvPr/>
        </p:nvSpPr>
        <p:spPr>
          <a:xfrm>
            <a:off x="400050" y="5330577"/>
            <a:ext cx="333780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Cost-of-living adjustments critical for meaningful comparisons</a:t>
            </a:r>
            <a:endParaRPr lang="en-US" sz="837" dirty="0"/>
          </a:p>
        </p:txBody>
      </p:sp>
      <p:pic>
        <p:nvPicPr>
          <p:cNvPr id="31" name="Image 13" descr="preencoded.png">    </p:cNvPr>
          <p:cNvPicPr>
            <a:picLocks noChangeAspect="1"/>
          </p:cNvPicPr>
          <p:nvPr/>
        </p:nvPicPr>
        <p:blipFill>
          <a:blip r:embed="rId14"/>
          <a:stretch>
            <a:fillRect/>
          </a:stretch>
        </p:blipFill>
        <p:spPr>
          <a:xfrm>
            <a:off x="4873461" y="1347267"/>
            <a:ext cx="3929063" cy="35718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0203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High-Frequency Economic Indicators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274205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Traditional High-Frequency Indicators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Official statistical agencies have long produced a set of weekly and monthly indicators that provide timely insights into economic conditions, though with varying release lags.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Weekly: unemployment insurance claims, retail sales, energy production</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70411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Monthly: employment, inflation, industrial production, housing starts</a:t>
            </a:r>
            <a:endParaRPr lang="en-US" sz="837" dirty="0"/>
          </a:p>
        </p:txBody>
      </p:sp>
      <p:pic>
        <p:nvPicPr>
          <p:cNvPr id="11" name="Image 4" descr="preencoded.png">    </p:cNvPr>
          <p:cNvPicPr>
            <a:picLocks noChangeAspect="1"/>
          </p:cNvPicPr>
          <p:nvPr/>
        </p:nvPicPr>
        <p:blipFill>
          <a:blip r:embed="rId5"/>
          <a:stretch>
            <a:fillRect/>
          </a:stretch>
        </p:blipFill>
        <p:spPr>
          <a:xfrm>
            <a:off x="214313" y="2265964"/>
            <a:ext cx="114300" cy="114300"/>
          </a:xfrm>
          <a:prstGeom prst="rect">
            <a:avLst/>
          </a:prstGeom>
        </p:spPr>
      </p:pic>
      <p:sp>
        <p:nvSpPr>
          <p:cNvPr id="12" name="Text 5"/>
          <p:cNvSpPr/>
          <p:nvPr/>
        </p:nvSpPr>
        <p:spPr>
          <a:xfrm>
            <a:off x="400050" y="2244533"/>
            <a:ext cx="368983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Federal Reserve Bank nowcasting models (e.g., Atlanta Fed GDPNow)</a:t>
            </a:r>
            <a:endParaRPr lang="en-US" sz="837" dirty="0"/>
          </a:p>
        </p:txBody>
      </p:sp>
      <p:pic>
        <p:nvPicPr>
          <p:cNvPr id="13" name="Image 5" descr="preencoded.png">    </p:cNvPr>
          <p:cNvPicPr>
            <a:picLocks noChangeAspect="1"/>
          </p:cNvPicPr>
          <p:nvPr/>
        </p:nvPicPr>
        <p:blipFill>
          <a:blip r:embed="rId6"/>
          <a:stretch>
            <a:fillRect/>
          </a:stretch>
        </p:blipFill>
        <p:spPr>
          <a:xfrm>
            <a:off x="214313" y="2558858"/>
            <a:ext cx="125016" cy="142875"/>
          </a:xfrm>
          <a:prstGeom prst="rect">
            <a:avLst/>
          </a:prstGeom>
        </p:spPr>
      </p:pic>
      <p:sp>
        <p:nvSpPr>
          <p:cNvPr id="14" name="Text 6"/>
          <p:cNvSpPr/>
          <p:nvPr/>
        </p:nvSpPr>
        <p:spPr>
          <a:xfrm>
            <a:off x="396478" y="2532069"/>
            <a:ext cx="180868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Alternative Data Sources </a:t>
            </a:r>
            <a:endParaRPr lang="en-US" sz="1046" dirty="0"/>
          </a:p>
        </p:txBody>
      </p:sp>
      <p:sp>
        <p:nvSpPr>
          <p:cNvPr id="15" name="Text 7"/>
          <p:cNvSpPr/>
          <p:nvPr/>
        </p:nvSpPr>
        <p:spPr>
          <a:xfrm>
            <a:off x="214313" y="277317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COVID-19 pandemic accelerated the development and adoption of alternative high-frequency indicators based on private sector and administrative data. </a:t>
            </a:r>
            <a:endParaRPr lang="en-US" sz="837" dirty="0"/>
          </a:p>
        </p:txBody>
      </p:sp>
      <p:pic>
        <p:nvPicPr>
          <p:cNvPr id="16" name="Image 6" descr="preencoded.png">    </p:cNvPr>
          <p:cNvPicPr>
            <a:picLocks noChangeAspect="1"/>
          </p:cNvPicPr>
          <p:nvPr/>
        </p:nvPicPr>
        <p:blipFill>
          <a:blip r:embed="rId7"/>
          <a:stretch>
            <a:fillRect/>
          </a:stretch>
        </p:blipFill>
        <p:spPr>
          <a:xfrm>
            <a:off x="214313" y="3346066"/>
            <a:ext cx="114300" cy="114300"/>
          </a:xfrm>
          <a:prstGeom prst="rect">
            <a:avLst/>
          </a:prstGeom>
        </p:spPr>
      </p:pic>
      <p:sp>
        <p:nvSpPr>
          <p:cNvPr id="17" name="Text 8"/>
          <p:cNvSpPr/>
          <p:nvPr/>
        </p:nvSpPr>
        <p:spPr>
          <a:xfrm>
            <a:off x="400050" y="3324634"/>
            <a:ext cx="361244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Credit and debit card transactions for real-time consumer spending</a:t>
            </a:r>
            <a:endParaRPr lang="en-US" sz="837" dirty="0"/>
          </a:p>
        </p:txBody>
      </p:sp>
      <p:pic>
        <p:nvPicPr>
          <p:cNvPr id="18" name="Image 7" descr="preencoded.png">    </p:cNvPr>
          <p:cNvPicPr>
            <a:picLocks noChangeAspect="1"/>
          </p:cNvPicPr>
          <p:nvPr/>
        </p:nvPicPr>
        <p:blipFill>
          <a:blip r:embed="rId8"/>
          <a:stretch>
            <a:fillRect/>
          </a:stretch>
        </p:blipFill>
        <p:spPr>
          <a:xfrm>
            <a:off x="214313" y="3574666"/>
            <a:ext cx="114300" cy="114300"/>
          </a:xfrm>
          <a:prstGeom prst="rect">
            <a:avLst/>
          </a:prstGeom>
        </p:spPr>
      </p:pic>
      <p:sp>
        <p:nvSpPr>
          <p:cNvPr id="19" name="Text 9"/>
          <p:cNvSpPr/>
          <p:nvPr/>
        </p:nvSpPr>
        <p:spPr>
          <a:xfrm>
            <a:off x="400050" y="3553234"/>
            <a:ext cx="325333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Mobile device location data for mobility and business activity</a:t>
            </a:r>
            <a:endParaRPr lang="en-US" sz="837" dirty="0"/>
          </a:p>
        </p:txBody>
      </p:sp>
      <p:pic>
        <p:nvPicPr>
          <p:cNvPr id="20" name="Image 8" descr="preencoded.png">    </p:cNvPr>
          <p:cNvPicPr>
            <a:picLocks noChangeAspect="1"/>
          </p:cNvPicPr>
          <p:nvPr/>
        </p:nvPicPr>
        <p:blipFill>
          <a:blip r:embed="rId9"/>
          <a:stretch>
            <a:fillRect/>
          </a:stretch>
        </p:blipFill>
        <p:spPr>
          <a:xfrm>
            <a:off x="214313" y="3803266"/>
            <a:ext cx="114300" cy="114300"/>
          </a:xfrm>
          <a:prstGeom prst="rect">
            <a:avLst/>
          </a:prstGeom>
        </p:spPr>
      </p:pic>
      <p:sp>
        <p:nvSpPr>
          <p:cNvPr id="21" name="Text 10"/>
          <p:cNvSpPr/>
          <p:nvPr/>
        </p:nvSpPr>
        <p:spPr>
          <a:xfrm>
            <a:off x="400050" y="3781834"/>
            <a:ext cx="2604790"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Job posting websites for labor market conditions</a:t>
            </a:r>
            <a:endParaRPr lang="en-US" sz="837" dirty="0"/>
          </a:p>
        </p:txBody>
      </p:sp>
      <p:pic>
        <p:nvPicPr>
          <p:cNvPr id="22" name="Image 9" descr="preencoded.png">    </p:cNvPr>
          <p:cNvPicPr>
            <a:picLocks noChangeAspect="1"/>
          </p:cNvPicPr>
          <p:nvPr/>
        </p:nvPicPr>
        <p:blipFill>
          <a:blip r:embed="rId10"/>
          <a:stretch>
            <a:fillRect/>
          </a:stretch>
        </p:blipFill>
        <p:spPr>
          <a:xfrm>
            <a:off x="214313" y="4096159"/>
            <a:ext cx="142875" cy="142875"/>
          </a:xfrm>
          <a:prstGeom prst="rect">
            <a:avLst/>
          </a:prstGeom>
        </p:spPr>
      </p:pic>
      <p:sp>
        <p:nvSpPr>
          <p:cNvPr id="23" name="Text 11"/>
          <p:cNvSpPr/>
          <p:nvPr/>
        </p:nvSpPr>
        <p:spPr>
          <a:xfrm>
            <a:off x="414338" y="4069370"/>
            <a:ext cx="19685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Methodological Challenges </a:t>
            </a:r>
            <a:endParaRPr lang="en-US" sz="1046" dirty="0"/>
          </a:p>
        </p:txBody>
      </p:sp>
      <p:sp>
        <p:nvSpPr>
          <p:cNvPr id="24" name="Text 12"/>
          <p:cNvSpPr/>
          <p:nvPr/>
        </p:nvSpPr>
        <p:spPr>
          <a:xfrm>
            <a:off x="214313" y="431047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High-frequency indicators present unique methodological challenges that must be addressed to ensure their reliability and usefulness. </a:t>
            </a:r>
            <a:endParaRPr lang="en-US" sz="837" dirty="0"/>
          </a:p>
        </p:txBody>
      </p:sp>
      <p:pic>
        <p:nvPicPr>
          <p:cNvPr id="25" name="Image 10" descr="preencoded.png">    </p:cNvPr>
          <p:cNvPicPr>
            <a:picLocks noChangeAspect="1"/>
          </p:cNvPicPr>
          <p:nvPr/>
        </p:nvPicPr>
        <p:blipFill>
          <a:blip r:embed="rId11"/>
          <a:stretch>
            <a:fillRect/>
          </a:stretch>
        </p:blipFill>
        <p:spPr>
          <a:xfrm>
            <a:off x="214313" y="4723358"/>
            <a:ext cx="114300" cy="114300"/>
          </a:xfrm>
          <a:prstGeom prst="rect">
            <a:avLst/>
          </a:prstGeom>
        </p:spPr>
      </p:pic>
      <p:sp>
        <p:nvSpPr>
          <p:cNvPr id="26" name="Text 13"/>
          <p:cNvSpPr/>
          <p:nvPr/>
        </p:nvSpPr>
        <p:spPr>
          <a:xfrm>
            <a:off x="400050" y="4701927"/>
            <a:ext cx="311205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Seasonal adjustment of weekly data is particularly difficult</a:t>
            </a:r>
            <a:endParaRPr lang="en-US" sz="837" dirty="0"/>
          </a:p>
        </p:txBody>
      </p:sp>
      <p:pic>
        <p:nvPicPr>
          <p:cNvPr id="27" name="Image 11" descr="preencoded.png">    </p:cNvPr>
          <p:cNvPicPr>
            <a:picLocks noChangeAspect="1"/>
          </p:cNvPicPr>
          <p:nvPr/>
        </p:nvPicPr>
        <p:blipFill>
          <a:blip r:embed="rId12"/>
          <a:stretch>
            <a:fillRect/>
          </a:stretch>
        </p:blipFill>
        <p:spPr>
          <a:xfrm>
            <a:off x="214313" y="4951958"/>
            <a:ext cx="114300" cy="114300"/>
          </a:xfrm>
          <a:prstGeom prst="rect">
            <a:avLst/>
          </a:prstGeom>
        </p:spPr>
      </p:pic>
      <p:sp>
        <p:nvSpPr>
          <p:cNvPr id="28" name="Text 14"/>
          <p:cNvSpPr/>
          <p:nvPr/>
        </p:nvSpPr>
        <p:spPr>
          <a:xfrm>
            <a:off x="400050" y="4930527"/>
            <a:ext cx="314269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Representativeness concerns with alternative data sources</a:t>
            </a:r>
            <a:endParaRPr lang="en-US" sz="837" dirty="0"/>
          </a:p>
        </p:txBody>
      </p:sp>
      <p:pic>
        <p:nvPicPr>
          <p:cNvPr id="29" name="Image 12" descr="preencoded.png">    </p:cNvPr>
          <p:cNvPicPr>
            <a:picLocks noChangeAspect="1"/>
          </p:cNvPicPr>
          <p:nvPr/>
        </p:nvPicPr>
        <p:blipFill>
          <a:blip r:embed="rId13"/>
          <a:stretch>
            <a:fillRect/>
          </a:stretch>
        </p:blipFill>
        <p:spPr>
          <a:xfrm>
            <a:off x="214313" y="5180558"/>
            <a:ext cx="114300" cy="114300"/>
          </a:xfrm>
          <a:prstGeom prst="rect">
            <a:avLst/>
          </a:prstGeom>
        </p:spPr>
      </p:pic>
      <p:sp>
        <p:nvSpPr>
          <p:cNvPr id="30" name="Text 15"/>
          <p:cNvSpPr/>
          <p:nvPr/>
        </p:nvSpPr>
        <p:spPr>
          <a:xfrm>
            <a:off x="400050" y="5159127"/>
            <a:ext cx="277944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Balancing timeliness against accuracy and reliability</a:t>
            </a:r>
            <a:endParaRPr lang="en-US" sz="837" dirty="0"/>
          </a:p>
        </p:txBody>
      </p:sp>
      <p:pic>
        <p:nvPicPr>
          <p:cNvPr id="31" name="Image 13" descr="preencoded.png">    </p:cNvPr>
          <p:cNvPicPr>
            <a:picLocks noChangeAspect="1"/>
          </p:cNvPicPr>
          <p:nvPr/>
        </p:nvPicPr>
        <p:blipFill>
          <a:blip r:embed="rId14"/>
          <a:stretch>
            <a:fillRect/>
          </a:stretch>
        </p:blipFill>
        <p:spPr>
          <a:xfrm>
            <a:off x="4873461" y="1261542"/>
            <a:ext cx="3929063" cy="35718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7348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Digital Economy Measurement</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246875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E-commerce and Digital Platforms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Bureau of Economic Analysis (BEA) has developed a digital economy satellite account to measure the contribution of digital goods and services to GDP, including e-commerce, cloud computing, and digital media.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Digital economy estimated at 10.3% of U.S. GDP in 2023, growing faster than the overall economy</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E-commerce sales tracked through Census Bureau's E-Commerce Report, showing continued growth in online retail and wholesale</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78594" cy="142875"/>
          </a:xfrm>
          <a:prstGeom prst="rect">
            <a:avLst/>
          </a:prstGeom>
        </p:spPr>
      </p:pic>
      <p:sp>
        <p:nvSpPr>
          <p:cNvPr id="12" name="Text 5"/>
          <p:cNvSpPr/>
          <p:nvPr/>
        </p:nvSpPr>
        <p:spPr>
          <a:xfrm>
            <a:off x="450056" y="2474919"/>
            <a:ext cx="147778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Free Digital Services </a:t>
            </a:r>
            <a:endParaRPr lang="en-US" sz="1046" dirty="0"/>
          </a:p>
        </p:txBody>
      </p:sp>
      <p:sp>
        <p:nvSpPr>
          <p:cNvPr id="13" name="Text 6"/>
          <p:cNvSpPr/>
          <p:nvPr/>
        </p:nvSpPr>
        <p:spPr>
          <a:xfrm>
            <a:off x="214313" y="27160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Many digital services are provided at zero monetary price, creating challenges for GDP measurement which traditionally captures market transactions. </a:t>
            </a:r>
            <a:endParaRPr lang="en-US" sz="837" dirty="0"/>
          </a:p>
        </p:txBody>
      </p:sp>
      <p:pic>
        <p:nvPicPr>
          <p:cNvPr id="14" name="Image 5" descr="preencoded.png">    </p:cNvPr>
          <p:cNvPicPr>
            <a:picLocks noChangeAspect="1"/>
          </p:cNvPicPr>
          <p:nvPr/>
        </p:nvPicPr>
        <p:blipFill>
          <a:blip r:embed="rId6"/>
          <a:stretch>
            <a:fillRect/>
          </a:stretch>
        </p:blipFill>
        <p:spPr>
          <a:xfrm>
            <a:off x="214313" y="3288916"/>
            <a:ext cx="114300" cy="114300"/>
          </a:xfrm>
          <a:prstGeom prst="rect">
            <a:avLst/>
          </a:prstGeom>
        </p:spPr>
      </p:pic>
      <p:sp>
        <p:nvSpPr>
          <p:cNvPr id="15" name="Text 7"/>
          <p:cNvSpPr/>
          <p:nvPr/>
        </p:nvSpPr>
        <p:spPr>
          <a:xfrm>
            <a:off x="400050" y="326748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Social media, search engines, and digital content create consumer value not fully captured in GDP</a:t>
            </a:r>
            <a:endParaRPr lang="en-US" sz="837" dirty="0"/>
          </a:p>
        </p:txBody>
      </p:sp>
      <p:pic>
        <p:nvPicPr>
          <p:cNvPr id="16" name="Image 6" descr="preencoded.png">    </p:cNvPr>
          <p:cNvPicPr>
            <a:picLocks noChangeAspect="1"/>
          </p:cNvPicPr>
          <p:nvPr/>
        </p:nvPicPr>
        <p:blipFill>
          <a:blip r:embed="rId7"/>
          <a:stretch>
            <a:fillRect/>
          </a:stretch>
        </p:blipFill>
        <p:spPr>
          <a:xfrm>
            <a:off x="214313" y="3688966"/>
            <a:ext cx="114300" cy="114300"/>
          </a:xfrm>
          <a:prstGeom prst="rect">
            <a:avLst/>
          </a:prstGeom>
        </p:spPr>
      </p:pic>
      <p:sp>
        <p:nvSpPr>
          <p:cNvPr id="17" name="Text 8"/>
          <p:cNvSpPr/>
          <p:nvPr/>
        </p:nvSpPr>
        <p:spPr>
          <a:xfrm>
            <a:off x="400050" y="36675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Experimental approaches include imputing value based on advertising revenue, time spent, or willingness to pay</a:t>
            </a:r>
            <a:endParaRPr lang="en-US" sz="837" dirty="0"/>
          </a:p>
        </p:txBody>
      </p:sp>
      <p:pic>
        <p:nvPicPr>
          <p:cNvPr id="18" name="Image 7" descr="preencoded.png">    </p:cNvPr>
          <p:cNvPicPr>
            <a:picLocks noChangeAspect="1"/>
          </p:cNvPicPr>
          <p:nvPr/>
        </p:nvPicPr>
        <p:blipFill>
          <a:blip r:embed="rId8"/>
          <a:stretch>
            <a:fillRect/>
          </a:stretch>
        </p:blipFill>
        <p:spPr>
          <a:xfrm>
            <a:off x="214313" y="4153309"/>
            <a:ext cx="125016" cy="142875"/>
          </a:xfrm>
          <a:prstGeom prst="rect">
            <a:avLst/>
          </a:prstGeom>
        </p:spPr>
      </p:pic>
      <p:sp>
        <p:nvSpPr>
          <p:cNvPr id="19" name="Text 9"/>
          <p:cNvSpPr/>
          <p:nvPr/>
        </p:nvSpPr>
        <p:spPr>
          <a:xfrm>
            <a:off x="396478" y="4126520"/>
            <a:ext cx="121346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Data as an Asset </a:t>
            </a:r>
            <a:endParaRPr lang="en-US" sz="1046" dirty="0"/>
          </a:p>
        </p:txBody>
      </p:sp>
      <p:sp>
        <p:nvSpPr>
          <p:cNvPr id="20" name="Text 10"/>
          <p:cNvSpPr/>
          <p:nvPr/>
        </p:nvSpPr>
        <p:spPr>
          <a:xfrm>
            <a:off x="214313" y="436762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Data has emerged as a critical economic asset, but its valuation and treatment in economic accounts remains challenging. </a:t>
            </a:r>
            <a:endParaRPr lang="en-US" sz="837" dirty="0"/>
          </a:p>
        </p:txBody>
      </p:sp>
      <p:pic>
        <p:nvPicPr>
          <p:cNvPr id="21" name="Image 8" descr="preencoded.png">    </p:cNvPr>
          <p:cNvPicPr>
            <a:picLocks noChangeAspect="1"/>
          </p:cNvPicPr>
          <p:nvPr/>
        </p:nvPicPr>
        <p:blipFill>
          <a:blip r:embed="rId9"/>
          <a:stretch>
            <a:fillRect/>
          </a:stretch>
        </p:blipFill>
        <p:spPr>
          <a:xfrm>
            <a:off x="214313" y="4780508"/>
            <a:ext cx="114300" cy="114300"/>
          </a:xfrm>
          <a:prstGeom prst="rect">
            <a:avLst/>
          </a:prstGeom>
        </p:spPr>
      </p:pic>
      <p:sp>
        <p:nvSpPr>
          <p:cNvPr id="22" name="Text 11"/>
          <p:cNvSpPr/>
          <p:nvPr/>
        </p:nvSpPr>
        <p:spPr>
          <a:xfrm>
            <a:off x="400050" y="475907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Current national accounts do not fully recognize data as a produced asset</a:t>
            </a:r>
            <a:endParaRPr lang="en-US" sz="837" dirty="0"/>
          </a:p>
        </p:txBody>
      </p:sp>
      <p:pic>
        <p:nvPicPr>
          <p:cNvPr id="23" name="Image 9" descr="preencoded.png">    </p:cNvPr>
          <p:cNvPicPr>
            <a:picLocks noChangeAspect="1"/>
          </p:cNvPicPr>
          <p:nvPr/>
        </p:nvPicPr>
        <p:blipFill>
          <a:blip r:embed="rId10"/>
          <a:stretch>
            <a:fillRect/>
          </a:stretch>
        </p:blipFill>
        <p:spPr>
          <a:xfrm>
            <a:off x="214313" y="5180558"/>
            <a:ext cx="114300" cy="114300"/>
          </a:xfrm>
          <a:prstGeom prst="rect">
            <a:avLst/>
          </a:prstGeom>
        </p:spPr>
      </p:pic>
      <p:sp>
        <p:nvSpPr>
          <p:cNvPr id="24" name="Text 12"/>
          <p:cNvSpPr/>
          <p:nvPr/>
        </p:nvSpPr>
        <p:spPr>
          <a:xfrm>
            <a:off x="400050" y="5159127"/>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Ongoing research on capitalizing data collection, storage, and analytics in national accounts</a:t>
            </a:r>
            <a:endParaRPr lang="en-US" sz="837" dirty="0"/>
          </a:p>
        </p:txBody>
      </p:sp>
      <p:pic>
        <p:nvPicPr>
          <p:cNvPr id="25" name="Image 10" descr="preencoded.png">    </p:cNvPr>
          <p:cNvPicPr>
            <a:picLocks noChangeAspect="1"/>
          </p:cNvPicPr>
          <p:nvPr/>
        </p:nvPicPr>
        <p:blipFill>
          <a:blip r:embed="rId11"/>
          <a:stretch>
            <a:fillRect/>
          </a:stretch>
        </p:blipFill>
        <p:spPr>
          <a:xfrm>
            <a:off x="4746324" y="1347267"/>
            <a:ext cx="4182666" cy="35718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Big Data and Alternative Data Sources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25016" cy="142875"/>
          </a:xfrm>
          <a:prstGeom prst="rect">
            <a:avLst/>
          </a:prstGeom>
        </p:spPr>
      </p:pic>
      <p:sp>
        <p:nvSpPr>
          <p:cNvPr id="5" name="Text 1"/>
          <p:cNvSpPr/>
          <p:nvPr/>
        </p:nvSpPr>
        <p:spPr>
          <a:xfrm>
            <a:off x="396478" y="823317"/>
            <a:ext cx="1701357"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Administrative Records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are increasingly leveraging administrative data from government programs to enhance traditional survey-based statistics, reducing respondent burden while improving coverage and timeliness.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53771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Tax records provide comprehensive income and employment data</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53096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Unemployment insurance records enhance labor market statistics</a:t>
            </a:r>
            <a:endParaRPr lang="en-US" sz="837" dirty="0"/>
          </a:p>
        </p:txBody>
      </p:sp>
      <p:pic>
        <p:nvPicPr>
          <p:cNvPr id="11" name="Image 4" descr="preencoded.png">    </p:cNvPr>
          <p:cNvPicPr>
            <a:picLocks noChangeAspect="1"/>
          </p:cNvPicPr>
          <p:nvPr/>
        </p:nvPicPr>
        <p:blipFill>
          <a:blip r:embed="rId5"/>
          <a:stretch>
            <a:fillRect/>
          </a:stretch>
        </p:blipFill>
        <p:spPr>
          <a:xfrm>
            <a:off x="214313" y="2158808"/>
            <a:ext cx="178594" cy="142875"/>
          </a:xfrm>
          <a:prstGeom prst="rect">
            <a:avLst/>
          </a:prstGeom>
        </p:spPr>
      </p:pic>
      <p:sp>
        <p:nvSpPr>
          <p:cNvPr id="12" name="Text 5"/>
          <p:cNvSpPr/>
          <p:nvPr/>
        </p:nvSpPr>
        <p:spPr>
          <a:xfrm>
            <a:off x="450056" y="2132019"/>
            <a:ext cx="236901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Private Sector Data Partnerships </a:t>
            </a:r>
            <a:endParaRPr lang="en-US" sz="1046" dirty="0"/>
          </a:p>
        </p:txBody>
      </p:sp>
      <p:sp>
        <p:nvSpPr>
          <p:cNvPr id="13" name="Text 6"/>
          <p:cNvSpPr/>
          <p:nvPr/>
        </p:nvSpPr>
        <p:spPr>
          <a:xfrm>
            <a:off x="214313" y="23731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are forming partnerships with private companies to access new data sources that can provide more granular, timely insights into economic activity. </a:t>
            </a:r>
            <a:endParaRPr lang="en-US" sz="837" dirty="0"/>
          </a:p>
        </p:txBody>
      </p:sp>
      <p:pic>
        <p:nvPicPr>
          <p:cNvPr id="14" name="Image 5" descr="preencoded.png">    </p:cNvPr>
          <p:cNvPicPr>
            <a:picLocks noChangeAspect="1"/>
          </p:cNvPicPr>
          <p:nvPr/>
        </p:nvPicPr>
        <p:blipFill>
          <a:blip r:embed="rId6"/>
          <a:stretch>
            <a:fillRect/>
          </a:stretch>
        </p:blipFill>
        <p:spPr>
          <a:xfrm>
            <a:off x="214313" y="2946016"/>
            <a:ext cx="114300" cy="114300"/>
          </a:xfrm>
          <a:prstGeom prst="rect">
            <a:avLst/>
          </a:prstGeom>
        </p:spPr>
      </p:pic>
      <p:sp>
        <p:nvSpPr>
          <p:cNvPr id="15" name="Text 7"/>
          <p:cNvSpPr/>
          <p:nvPr/>
        </p:nvSpPr>
        <p:spPr>
          <a:xfrm>
            <a:off x="400050" y="2924584"/>
            <a:ext cx="369714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Credit card and point-of-sale data for real-time consumption tracking</a:t>
            </a:r>
            <a:endParaRPr lang="en-US" sz="837" dirty="0"/>
          </a:p>
        </p:txBody>
      </p:sp>
      <p:pic>
        <p:nvPicPr>
          <p:cNvPr id="16" name="Image 6" descr="preencoded.png">    </p:cNvPr>
          <p:cNvPicPr>
            <a:picLocks noChangeAspect="1"/>
          </p:cNvPicPr>
          <p:nvPr/>
        </p:nvPicPr>
        <p:blipFill>
          <a:blip r:embed="rId7"/>
          <a:stretch>
            <a:fillRect/>
          </a:stretch>
        </p:blipFill>
        <p:spPr>
          <a:xfrm>
            <a:off x="214313" y="3174616"/>
            <a:ext cx="114300" cy="114300"/>
          </a:xfrm>
          <a:prstGeom prst="rect">
            <a:avLst/>
          </a:prstGeom>
        </p:spPr>
      </p:pic>
      <p:sp>
        <p:nvSpPr>
          <p:cNvPr id="17" name="Text 8"/>
          <p:cNvSpPr/>
          <p:nvPr/>
        </p:nvSpPr>
        <p:spPr>
          <a:xfrm>
            <a:off x="400050" y="3153184"/>
            <a:ext cx="369429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Satellite imagery for agricultural production and construction activity</a:t>
            </a:r>
            <a:endParaRPr lang="en-US" sz="837" dirty="0"/>
          </a:p>
        </p:txBody>
      </p:sp>
      <p:pic>
        <p:nvPicPr>
          <p:cNvPr id="18" name="Image 7" descr="preencoded.png">    </p:cNvPr>
          <p:cNvPicPr>
            <a:picLocks noChangeAspect="1"/>
          </p:cNvPicPr>
          <p:nvPr/>
        </p:nvPicPr>
        <p:blipFill>
          <a:blip r:embed="rId8"/>
          <a:stretch>
            <a:fillRect/>
          </a:stretch>
        </p:blipFill>
        <p:spPr>
          <a:xfrm>
            <a:off x="214313" y="3467509"/>
            <a:ext cx="142875" cy="142875"/>
          </a:xfrm>
          <a:prstGeom prst="rect">
            <a:avLst/>
          </a:prstGeom>
        </p:spPr>
      </p:pic>
      <p:sp>
        <p:nvSpPr>
          <p:cNvPr id="19" name="Text 9"/>
          <p:cNvSpPr/>
          <p:nvPr/>
        </p:nvSpPr>
        <p:spPr>
          <a:xfrm>
            <a:off x="414338" y="3440720"/>
            <a:ext cx="257161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Privacy and Data Access Challenges </a:t>
            </a:r>
            <a:endParaRPr lang="en-US" sz="1046" dirty="0"/>
          </a:p>
        </p:txBody>
      </p:sp>
      <p:sp>
        <p:nvSpPr>
          <p:cNvPr id="20" name="Text 10"/>
          <p:cNvSpPr/>
          <p:nvPr/>
        </p:nvSpPr>
        <p:spPr>
          <a:xfrm>
            <a:off x="214313" y="368182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use of big data and alternative data sources raises important privacy concerns and technical challenges that statistical agencies must address. </a:t>
            </a:r>
            <a:endParaRPr lang="en-US" sz="837" dirty="0"/>
          </a:p>
        </p:txBody>
      </p:sp>
      <p:pic>
        <p:nvPicPr>
          <p:cNvPr id="21" name="Image 8" descr="preencoded.png">    </p:cNvPr>
          <p:cNvPicPr>
            <a:picLocks noChangeAspect="1"/>
          </p:cNvPicPr>
          <p:nvPr/>
        </p:nvPicPr>
        <p:blipFill>
          <a:blip r:embed="rId9"/>
          <a:stretch>
            <a:fillRect/>
          </a:stretch>
        </p:blipFill>
        <p:spPr>
          <a:xfrm>
            <a:off x="214313" y="4094708"/>
            <a:ext cx="114300" cy="114300"/>
          </a:xfrm>
          <a:prstGeom prst="rect">
            <a:avLst/>
          </a:prstGeom>
        </p:spPr>
      </p:pic>
      <p:sp>
        <p:nvSpPr>
          <p:cNvPr id="22" name="Text 11"/>
          <p:cNvSpPr/>
          <p:nvPr/>
        </p:nvSpPr>
        <p:spPr>
          <a:xfrm>
            <a:off x="400050" y="4073277"/>
            <a:ext cx="370732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Differential privacy techniques balance data utility and confidentiality</a:t>
            </a:r>
            <a:endParaRPr lang="en-US" sz="837" dirty="0"/>
          </a:p>
        </p:txBody>
      </p:sp>
      <p:pic>
        <p:nvPicPr>
          <p:cNvPr id="23" name="Image 9" descr="preencoded.png">    </p:cNvPr>
          <p:cNvPicPr>
            <a:picLocks noChangeAspect="1"/>
          </p:cNvPicPr>
          <p:nvPr/>
        </p:nvPicPr>
        <p:blipFill>
          <a:blip r:embed="rId10"/>
          <a:stretch>
            <a:fillRect/>
          </a:stretch>
        </p:blipFill>
        <p:spPr>
          <a:xfrm>
            <a:off x="214313" y="4323308"/>
            <a:ext cx="114300" cy="114300"/>
          </a:xfrm>
          <a:prstGeom prst="rect">
            <a:avLst/>
          </a:prstGeom>
        </p:spPr>
      </p:pic>
      <p:sp>
        <p:nvSpPr>
          <p:cNvPr id="24" name="Text 12"/>
          <p:cNvSpPr/>
          <p:nvPr/>
        </p:nvSpPr>
        <p:spPr>
          <a:xfrm>
            <a:off x="400050" y="4301877"/>
            <a:ext cx="357726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Legal frameworks for data sharing and access need modernization</a:t>
            </a:r>
            <a:endParaRPr lang="en-US" sz="837" dirty="0"/>
          </a:p>
        </p:txBody>
      </p:sp>
      <p:pic>
        <p:nvPicPr>
          <p:cNvPr id="25" name="Image 10" descr="preencoded.png">    </p:cNvPr>
          <p:cNvPicPr>
            <a:picLocks noChangeAspect="1"/>
          </p:cNvPicPr>
          <p:nvPr/>
        </p:nvPicPr>
        <p:blipFill>
          <a:blip r:embed="rId11"/>
          <a:stretch>
            <a:fillRect/>
          </a:stretch>
        </p:blipFill>
        <p:spPr>
          <a:xfrm>
            <a:off x="4873461" y="1032272"/>
            <a:ext cx="3929063" cy="35718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1348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Environmental and Sustainability Accounting</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51005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Environmental-Economic Accounts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System of Environmental-Economic Accounting (SEEA) provides an internationally agreed framework to measure the relationship between the environment and the economy, complementing traditional GDP measures.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SEEA Central Framework tracks natural resources, emissions, and environmental protection expenditures</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SEEA Ecosystem Accounting measures ecosystem extent, condition, and services</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25016" cy="142875"/>
          </a:xfrm>
          <a:prstGeom prst="rect">
            <a:avLst/>
          </a:prstGeom>
        </p:spPr>
      </p:pic>
      <p:sp>
        <p:nvSpPr>
          <p:cNvPr id="12" name="Text 5"/>
          <p:cNvSpPr/>
          <p:nvPr/>
        </p:nvSpPr>
        <p:spPr>
          <a:xfrm>
            <a:off x="396478" y="2474919"/>
            <a:ext cx="216229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Natural Capital Measurement </a:t>
            </a:r>
            <a:endParaRPr lang="en-US" sz="1046" dirty="0"/>
          </a:p>
        </p:txBody>
      </p:sp>
      <p:sp>
        <p:nvSpPr>
          <p:cNvPr id="13" name="Text 6"/>
          <p:cNvSpPr/>
          <p:nvPr/>
        </p:nvSpPr>
        <p:spPr>
          <a:xfrm>
            <a:off x="214313" y="2716020"/>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Natural capital accounting aims to measure the stocks of natural resources and ecosystem assets that provide benefits to people and the economy. </a:t>
            </a:r>
            <a:endParaRPr lang="en-US" sz="837" dirty="0"/>
          </a:p>
        </p:txBody>
      </p:sp>
      <p:pic>
        <p:nvPicPr>
          <p:cNvPr id="14" name="Image 5" descr="preencoded.png">    </p:cNvPr>
          <p:cNvPicPr>
            <a:picLocks noChangeAspect="1"/>
          </p:cNvPicPr>
          <p:nvPr/>
        </p:nvPicPr>
        <p:blipFill>
          <a:blip r:embed="rId6"/>
          <a:stretch>
            <a:fillRect/>
          </a:stretch>
        </p:blipFill>
        <p:spPr>
          <a:xfrm>
            <a:off x="214313" y="3128907"/>
            <a:ext cx="114300" cy="114300"/>
          </a:xfrm>
          <a:prstGeom prst="rect">
            <a:avLst/>
          </a:prstGeom>
        </p:spPr>
      </p:pic>
      <p:sp>
        <p:nvSpPr>
          <p:cNvPr id="15" name="Text 7"/>
          <p:cNvSpPr/>
          <p:nvPr/>
        </p:nvSpPr>
        <p:spPr>
          <a:xfrm>
            <a:off x="400050" y="310747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BEA's Outdoor Recreation Satellite Account measures the economic contribution of outdoor activities</a:t>
            </a:r>
            <a:endParaRPr lang="en-US" sz="837" dirty="0"/>
          </a:p>
        </p:txBody>
      </p:sp>
      <p:pic>
        <p:nvPicPr>
          <p:cNvPr id="16" name="Image 6" descr="preencoded.png">    </p:cNvPr>
          <p:cNvPicPr>
            <a:picLocks noChangeAspect="1"/>
          </p:cNvPicPr>
          <p:nvPr/>
        </p:nvPicPr>
        <p:blipFill>
          <a:blip r:embed="rId7"/>
          <a:stretch>
            <a:fillRect/>
          </a:stretch>
        </p:blipFill>
        <p:spPr>
          <a:xfrm>
            <a:off x="214313" y="3528957"/>
            <a:ext cx="114300" cy="114300"/>
          </a:xfrm>
          <a:prstGeom prst="rect">
            <a:avLst/>
          </a:prstGeom>
        </p:spPr>
      </p:pic>
      <p:sp>
        <p:nvSpPr>
          <p:cNvPr id="17" name="Text 8"/>
          <p:cNvSpPr/>
          <p:nvPr/>
        </p:nvSpPr>
        <p:spPr>
          <a:xfrm>
            <a:off x="400050" y="350752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Experimental accounts for land, water, minerals, and ecosystem services under development</a:t>
            </a:r>
            <a:endParaRPr lang="en-US" sz="837" dirty="0"/>
          </a:p>
        </p:txBody>
      </p:sp>
      <p:pic>
        <p:nvPicPr>
          <p:cNvPr id="18" name="Image 7" descr="preencoded.png">    </p:cNvPr>
          <p:cNvPicPr>
            <a:picLocks noChangeAspect="1"/>
          </p:cNvPicPr>
          <p:nvPr/>
        </p:nvPicPr>
        <p:blipFill>
          <a:blip r:embed="rId8"/>
          <a:stretch>
            <a:fillRect/>
          </a:stretch>
        </p:blipFill>
        <p:spPr>
          <a:xfrm>
            <a:off x="214313" y="3993300"/>
            <a:ext cx="178594" cy="142875"/>
          </a:xfrm>
          <a:prstGeom prst="rect">
            <a:avLst/>
          </a:prstGeom>
        </p:spPr>
      </p:pic>
      <p:sp>
        <p:nvSpPr>
          <p:cNvPr id="19" name="Text 9"/>
          <p:cNvSpPr/>
          <p:nvPr/>
        </p:nvSpPr>
        <p:spPr>
          <a:xfrm>
            <a:off x="450056" y="3966511"/>
            <a:ext cx="298767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Climate Statistics and Carbon Accounting </a:t>
            </a:r>
            <a:endParaRPr lang="en-US" sz="1046" dirty="0"/>
          </a:p>
        </p:txBody>
      </p:sp>
      <p:sp>
        <p:nvSpPr>
          <p:cNvPr id="20" name="Text 10"/>
          <p:cNvSpPr/>
          <p:nvPr/>
        </p:nvSpPr>
        <p:spPr>
          <a:xfrm>
            <a:off x="214313" y="4207613"/>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are developing new measures to track climate change impacts and the transition to a low-carbon economy. </a:t>
            </a:r>
            <a:endParaRPr lang="en-US" sz="837" dirty="0"/>
          </a:p>
        </p:txBody>
      </p:sp>
      <p:pic>
        <p:nvPicPr>
          <p:cNvPr id="21" name="Image 8" descr="preencoded.png">    </p:cNvPr>
          <p:cNvPicPr>
            <a:picLocks noChangeAspect="1"/>
          </p:cNvPicPr>
          <p:nvPr/>
        </p:nvPicPr>
        <p:blipFill>
          <a:blip r:embed="rId9"/>
          <a:stretch>
            <a:fillRect/>
          </a:stretch>
        </p:blipFill>
        <p:spPr>
          <a:xfrm>
            <a:off x="214313" y="4620499"/>
            <a:ext cx="114300" cy="114300"/>
          </a:xfrm>
          <a:prstGeom prst="rect">
            <a:avLst/>
          </a:prstGeom>
        </p:spPr>
      </p:pic>
      <p:sp>
        <p:nvSpPr>
          <p:cNvPr id="22" name="Text 11"/>
          <p:cNvSpPr/>
          <p:nvPr/>
        </p:nvSpPr>
        <p:spPr>
          <a:xfrm>
            <a:off x="400050" y="4599068"/>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Carbon footprint metrics track emissions embedded in production and consumption</a:t>
            </a:r>
            <a:endParaRPr lang="en-US" sz="837" dirty="0"/>
          </a:p>
        </p:txBody>
      </p:sp>
      <p:pic>
        <p:nvPicPr>
          <p:cNvPr id="23" name="Image 9" descr="preencoded.png">    </p:cNvPr>
          <p:cNvPicPr>
            <a:picLocks noChangeAspect="1"/>
          </p:cNvPicPr>
          <p:nvPr/>
        </p:nvPicPr>
        <p:blipFill>
          <a:blip r:embed="rId10"/>
          <a:stretch>
            <a:fillRect/>
          </a:stretch>
        </p:blipFill>
        <p:spPr>
          <a:xfrm>
            <a:off x="214313" y="5020549"/>
            <a:ext cx="114300" cy="114300"/>
          </a:xfrm>
          <a:prstGeom prst="rect">
            <a:avLst/>
          </a:prstGeom>
        </p:spPr>
      </p:pic>
      <p:sp>
        <p:nvSpPr>
          <p:cNvPr id="24" name="Text 12"/>
          <p:cNvSpPr/>
          <p:nvPr/>
        </p:nvSpPr>
        <p:spPr>
          <a:xfrm>
            <a:off x="400050" y="4999118"/>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Green jobs and environmental goods and services statistics measure the clean economy</a:t>
            </a:r>
            <a:endParaRPr lang="en-US" sz="837" dirty="0"/>
          </a:p>
        </p:txBody>
      </p:sp>
      <p:pic>
        <p:nvPicPr>
          <p:cNvPr id="25" name="Image 10" descr="preencoded.png">    </p:cNvPr>
          <p:cNvPicPr>
            <a:picLocks noChangeAspect="1"/>
          </p:cNvPicPr>
          <p:nvPr/>
        </p:nvPicPr>
        <p:blipFill>
          <a:blip r:embed="rId11"/>
          <a:stretch>
            <a:fillRect/>
          </a:stretch>
        </p:blipFill>
        <p:spPr>
          <a:xfrm>
            <a:off x="4873461" y="1267262"/>
            <a:ext cx="3929063" cy="35718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97755"/>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Well-being and Quality of Life Indicators</a:t>
            </a:r>
            <a:endParaRPr lang="en-US" sz="2025" dirty="0"/>
          </a:p>
        </p:txBody>
      </p:sp>
      <p:sp>
        <p:nvSpPr>
          <p:cNvPr id="4" name="Text 1"/>
          <p:cNvSpPr/>
          <p:nvPr/>
        </p:nvSpPr>
        <p:spPr>
          <a:xfrm>
            <a:off x="214313" y="814388"/>
            <a:ext cx="4040488" cy="342900"/>
          </a:xfrm>
          <a:prstGeom prst="rect">
            <a:avLst/>
          </a:prstGeom>
          <a:noFill/>
          <a:ln/>
        </p:spPr>
        <p:txBody>
          <a:bodyPr wrap="square" lIns="127508" tIns="0" rIns="0" bIns="0" rtlCol="0" anchor="ctr">
            <a:spAutoFit/>
          </a:bodyPr>
          <a:lstStyle/>
          <a:p>
            <a:pPr indent="0" marL="0">
              <a:buNone/>
            </a:pPr>
            <a:r>
              <a:rPr lang="en-US" sz="837" i="1" dirty="0">
                <a:solidFill>
                  <a:srgbClr val="0077B6"/>
                </a:solidFill>
                <a:latin typeface="Noto Sans" pitchFamily="34" charset="0"/>
                <a:ea typeface="Noto Sans" pitchFamily="34" charset="-122"/>
                <a:cs typeface="Noto Sans" pitchFamily="34" charset="-120"/>
              </a:rPr>
              <a:t> "GDP measures everything except that which makes life worthwhile." — Robert F. Kennedy, 1968 </a:t>
            </a:r>
            <a:endParaRPr lang="en-US" sz="837" dirty="0"/>
          </a:p>
        </p:txBody>
      </p:sp>
      <p:pic>
        <p:nvPicPr>
          <p:cNvPr id="5" name="Image 1" descr="preencoded.png">    </p:cNvPr>
          <p:cNvPicPr>
            <a:picLocks noChangeAspect="1"/>
          </p:cNvPicPr>
          <p:nvPr/>
        </p:nvPicPr>
        <p:blipFill>
          <a:blip r:embed="rId2"/>
          <a:stretch>
            <a:fillRect/>
          </a:stretch>
        </p:blipFill>
        <p:spPr>
          <a:xfrm>
            <a:off x="214313" y="1300163"/>
            <a:ext cx="142875" cy="142875"/>
          </a:xfrm>
          <a:prstGeom prst="rect">
            <a:avLst/>
          </a:prstGeom>
        </p:spPr>
      </p:pic>
      <p:sp>
        <p:nvSpPr>
          <p:cNvPr id="6" name="Text 2"/>
          <p:cNvSpPr/>
          <p:nvPr/>
        </p:nvSpPr>
        <p:spPr>
          <a:xfrm>
            <a:off x="414338" y="1273373"/>
            <a:ext cx="194826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Beyond-GDP Measurement </a:t>
            </a:r>
            <a:endParaRPr lang="en-US" sz="1046" dirty="0"/>
          </a:p>
        </p:txBody>
      </p:sp>
      <p:sp>
        <p:nvSpPr>
          <p:cNvPr id="7" name="Text 3"/>
          <p:cNvSpPr/>
          <p:nvPr/>
        </p:nvSpPr>
        <p:spPr>
          <a:xfrm>
            <a:off x="214313" y="1514475"/>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Following recommendations from the Stiglitz-Sen-Fitoussi Commission, statistical agencies are developing broader measures of economic performance and social progress that go beyond traditional GDP. </a:t>
            </a:r>
            <a:endParaRPr lang="en-US" sz="837" dirty="0"/>
          </a:p>
        </p:txBody>
      </p:sp>
      <p:pic>
        <p:nvPicPr>
          <p:cNvPr id="8" name="Image 2" descr="preencoded.png">    </p:cNvPr>
          <p:cNvPicPr>
            <a:picLocks noChangeAspect="1"/>
          </p:cNvPicPr>
          <p:nvPr/>
        </p:nvPicPr>
        <p:blipFill>
          <a:blip r:embed="rId3"/>
          <a:stretch>
            <a:fillRect/>
          </a:stretch>
        </p:blipFill>
        <p:spPr>
          <a:xfrm>
            <a:off x="214313" y="2087370"/>
            <a:ext cx="114300" cy="114300"/>
          </a:xfrm>
          <a:prstGeom prst="rect">
            <a:avLst/>
          </a:prstGeom>
        </p:spPr>
      </p:pic>
      <p:sp>
        <p:nvSpPr>
          <p:cNvPr id="9" name="Text 4"/>
          <p:cNvSpPr/>
          <p:nvPr/>
        </p:nvSpPr>
        <p:spPr>
          <a:xfrm>
            <a:off x="400050" y="2065939"/>
            <a:ext cx="345450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Household-focused measures that better reflect living standards</a:t>
            </a:r>
            <a:endParaRPr lang="en-US" sz="837" dirty="0"/>
          </a:p>
        </p:txBody>
      </p:sp>
      <p:pic>
        <p:nvPicPr>
          <p:cNvPr id="10" name="Image 3" descr="preencoded.png">    </p:cNvPr>
          <p:cNvPicPr>
            <a:picLocks noChangeAspect="1"/>
          </p:cNvPicPr>
          <p:nvPr/>
        </p:nvPicPr>
        <p:blipFill>
          <a:blip r:embed="rId4"/>
          <a:stretch>
            <a:fillRect/>
          </a:stretch>
        </p:blipFill>
        <p:spPr>
          <a:xfrm>
            <a:off x="214313" y="2315970"/>
            <a:ext cx="114300" cy="114300"/>
          </a:xfrm>
          <a:prstGeom prst="rect">
            <a:avLst/>
          </a:prstGeom>
        </p:spPr>
      </p:pic>
      <p:sp>
        <p:nvSpPr>
          <p:cNvPr id="11" name="Text 5"/>
          <p:cNvSpPr/>
          <p:nvPr/>
        </p:nvSpPr>
        <p:spPr>
          <a:xfrm>
            <a:off x="400050" y="2294539"/>
            <a:ext cx="375727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Distributional accounts that show how growth is shared across society</a:t>
            </a:r>
            <a:endParaRPr lang="en-US" sz="837" dirty="0"/>
          </a:p>
        </p:txBody>
      </p:sp>
      <p:pic>
        <p:nvPicPr>
          <p:cNvPr id="12" name="Image 4" descr="preencoded.png">    </p:cNvPr>
          <p:cNvPicPr>
            <a:picLocks noChangeAspect="1"/>
          </p:cNvPicPr>
          <p:nvPr/>
        </p:nvPicPr>
        <p:blipFill>
          <a:blip r:embed="rId5"/>
          <a:stretch>
            <a:fillRect/>
          </a:stretch>
        </p:blipFill>
        <p:spPr>
          <a:xfrm>
            <a:off x="214313" y="2608864"/>
            <a:ext cx="142875" cy="142875"/>
          </a:xfrm>
          <a:prstGeom prst="rect">
            <a:avLst/>
          </a:prstGeom>
        </p:spPr>
      </p:pic>
      <p:sp>
        <p:nvSpPr>
          <p:cNvPr id="13" name="Text 6"/>
          <p:cNvSpPr/>
          <p:nvPr/>
        </p:nvSpPr>
        <p:spPr>
          <a:xfrm>
            <a:off x="414338" y="2582075"/>
            <a:ext cx="213698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Subjective Well-being Metrics </a:t>
            </a:r>
            <a:endParaRPr lang="en-US" sz="1046" dirty="0"/>
          </a:p>
        </p:txBody>
      </p:sp>
      <p:sp>
        <p:nvSpPr>
          <p:cNvPr id="14" name="Text 7"/>
          <p:cNvSpPr/>
          <p:nvPr/>
        </p:nvSpPr>
        <p:spPr>
          <a:xfrm>
            <a:off x="214313" y="2823177"/>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Subjective well-being measures capture people's self-reported evaluations of their lives and experiences, providing insights not available from objective indicators alone. </a:t>
            </a:r>
            <a:endParaRPr lang="en-US" sz="837" dirty="0"/>
          </a:p>
        </p:txBody>
      </p:sp>
      <p:pic>
        <p:nvPicPr>
          <p:cNvPr id="15" name="Image 5" descr="preencoded.png">    </p:cNvPr>
          <p:cNvPicPr>
            <a:picLocks noChangeAspect="1"/>
          </p:cNvPicPr>
          <p:nvPr/>
        </p:nvPicPr>
        <p:blipFill>
          <a:blip r:embed="rId6"/>
          <a:stretch>
            <a:fillRect/>
          </a:stretch>
        </p:blipFill>
        <p:spPr>
          <a:xfrm>
            <a:off x="214313" y="3396072"/>
            <a:ext cx="114300" cy="114300"/>
          </a:xfrm>
          <a:prstGeom prst="rect">
            <a:avLst/>
          </a:prstGeom>
        </p:spPr>
      </p:pic>
      <p:sp>
        <p:nvSpPr>
          <p:cNvPr id="16" name="Text 8"/>
          <p:cNvSpPr/>
          <p:nvPr/>
        </p:nvSpPr>
        <p:spPr>
          <a:xfrm>
            <a:off x="400050" y="3374641"/>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Life satisfaction and happiness surveys now conducted by many statistical agencies</a:t>
            </a:r>
            <a:endParaRPr lang="en-US" sz="837" dirty="0"/>
          </a:p>
        </p:txBody>
      </p:sp>
      <p:pic>
        <p:nvPicPr>
          <p:cNvPr id="17" name="Image 6" descr="preencoded.png">    </p:cNvPr>
          <p:cNvPicPr>
            <a:picLocks noChangeAspect="1"/>
          </p:cNvPicPr>
          <p:nvPr/>
        </p:nvPicPr>
        <p:blipFill>
          <a:blip r:embed="rId7"/>
          <a:stretch>
            <a:fillRect/>
          </a:stretch>
        </p:blipFill>
        <p:spPr>
          <a:xfrm>
            <a:off x="214313" y="3796122"/>
            <a:ext cx="114300" cy="114300"/>
          </a:xfrm>
          <a:prstGeom prst="rect">
            <a:avLst/>
          </a:prstGeom>
        </p:spPr>
      </p:pic>
      <p:sp>
        <p:nvSpPr>
          <p:cNvPr id="18" name="Text 9"/>
          <p:cNvSpPr/>
          <p:nvPr/>
        </p:nvSpPr>
        <p:spPr>
          <a:xfrm>
            <a:off x="400050" y="3774691"/>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Experienced well-being captures emotions and feelings during daily activities</a:t>
            </a:r>
            <a:endParaRPr lang="en-US" sz="837" dirty="0"/>
          </a:p>
        </p:txBody>
      </p:sp>
      <p:pic>
        <p:nvPicPr>
          <p:cNvPr id="19" name="Image 7" descr="preencoded.png">    </p:cNvPr>
          <p:cNvPicPr>
            <a:picLocks noChangeAspect="1"/>
          </p:cNvPicPr>
          <p:nvPr/>
        </p:nvPicPr>
        <p:blipFill>
          <a:blip r:embed="rId8"/>
          <a:stretch>
            <a:fillRect/>
          </a:stretch>
        </p:blipFill>
        <p:spPr>
          <a:xfrm>
            <a:off x="214313" y="4260466"/>
            <a:ext cx="178594" cy="142875"/>
          </a:xfrm>
          <a:prstGeom prst="rect">
            <a:avLst/>
          </a:prstGeom>
        </p:spPr>
      </p:pic>
      <p:sp>
        <p:nvSpPr>
          <p:cNvPr id="20" name="Text 10"/>
          <p:cNvSpPr/>
          <p:nvPr/>
        </p:nvSpPr>
        <p:spPr>
          <a:xfrm>
            <a:off x="450056" y="4233676"/>
            <a:ext cx="175822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Social Capital Indicators </a:t>
            </a:r>
            <a:endParaRPr lang="en-US" sz="1046" dirty="0"/>
          </a:p>
        </p:txBody>
      </p:sp>
      <p:sp>
        <p:nvSpPr>
          <p:cNvPr id="21" name="Text 11"/>
          <p:cNvSpPr/>
          <p:nvPr/>
        </p:nvSpPr>
        <p:spPr>
          <a:xfrm>
            <a:off x="214313" y="4474778"/>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Social capital measures capture the networks, norms, and trust that enable collective action and cooperation in society, which are critical for economic and social well-being. </a:t>
            </a:r>
            <a:endParaRPr lang="en-US" sz="837" dirty="0"/>
          </a:p>
        </p:txBody>
      </p:sp>
      <p:pic>
        <p:nvPicPr>
          <p:cNvPr id="22" name="Image 8" descr="preencoded.png">    </p:cNvPr>
          <p:cNvPicPr>
            <a:picLocks noChangeAspect="1"/>
          </p:cNvPicPr>
          <p:nvPr/>
        </p:nvPicPr>
        <p:blipFill>
          <a:blip r:embed="rId9"/>
          <a:stretch>
            <a:fillRect/>
          </a:stretch>
        </p:blipFill>
        <p:spPr>
          <a:xfrm>
            <a:off x="214313" y="5047673"/>
            <a:ext cx="114300" cy="114300"/>
          </a:xfrm>
          <a:prstGeom prst="rect">
            <a:avLst/>
          </a:prstGeom>
        </p:spPr>
      </p:pic>
      <p:sp>
        <p:nvSpPr>
          <p:cNvPr id="23" name="Text 12"/>
          <p:cNvSpPr/>
          <p:nvPr/>
        </p:nvSpPr>
        <p:spPr>
          <a:xfrm>
            <a:off x="400050" y="5026242"/>
            <a:ext cx="273521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Trust in institutions and interpersonal trust metrics</a:t>
            </a:r>
            <a:endParaRPr lang="en-US" sz="837" dirty="0"/>
          </a:p>
        </p:txBody>
      </p:sp>
      <p:pic>
        <p:nvPicPr>
          <p:cNvPr id="24" name="Image 9" descr="preencoded.png">    </p:cNvPr>
          <p:cNvPicPr>
            <a:picLocks noChangeAspect="1"/>
          </p:cNvPicPr>
          <p:nvPr/>
        </p:nvPicPr>
        <p:blipFill>
          <a:blip r:embed="rId10"/>
          <a:stretch>
            <a:fillRect/>
          </a:stretch>
        </p:blipFill>
        <p:spPr>
          <a:xfrm>
            <a:off x="214313" y="5276273"/>
            <a:ext cx="114300" cy="114300"/>
          </a:xfrm>
          <a:prstGeom prst="rect">
            <a:avLst/>
          </a:prstGeom>
        </p:spPr>
      </p:pic>
      <p:sp>
        <p:nvSpPr>
          <p:cNvPr id="25" name="Text 13"/>
          <p:cNvSpPr/>
          <p:nvPr/>
        </p:nvSpPr>
        <p:spPr>
          <a:xfrm>
            <a:off x="400050" y="5254842"/>
            <a:ext cx="308554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Social connection and community engagement indicators</a:t>
            </a:r>
            <a:endParaRPr lang="en-US" sz="837" dirty="0"/>
          </a:p>
        </p:txBody>
      </p:sp>
      <p:pic>
        <p:nvPicPr>
          <p:cNvPr id="26" name="Image 10" descr="preencoded.png">    </p:cNvPr>
          <p:cNvPicPr>
            <a:picLocks noChangeAspect="1"/>
          </p:cNvPicPr>
          <p:nvPr/>
        </p:nvPicPr>
        <p:blipFill>
          <a:blip r:embed="rId11"/>
          <a:stretch>
            <a:fillRect/>
          </a:stretch>
        </p:blipFill>
        <p:spPr>
          <a:xfrm>
            <a:off x="4873461" y="1309399"/>
            <a:ext cx="3929063" cy="35718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7629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Artificial Intelligence and Economic Measurement</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78594" cy="142875"/>
          </a:xfrm>
          <a:prstGeom prst="rect">
            <a:avLst/>
          </a:prstGeom>
        </p:spPr>
      </p:pic>
      <p:sp>
        <p:nvSpPr>
          <p:cNvPr id="5" name="Text 1"/>
          <p:cNvSpPr/>
          <p:nvPr/>
        </p:nvSpPr>
        <p:spPr>
          <a:xfrm>
            <a:off x="450056" y="823317"/>
            <a:ext cx="145548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AI Adoption Metrics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are developing new metrics to track the adoption and diffusion of AI technologies across industries and firms, providing insights into the pace and pattern of technological change.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Census Bureau's Annual Business Survey now includes questions on AI adoption</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54879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BEA working to identify AI-related investment in national accounts</a:t>
            </a:r>
            <a:endParaRPr lang="en-US" sz="837" dirty="0"/>
          </a:p>
        </p:txBody>
      </p:sp>
      <p:pic>
        <p:nvPicPr>
          <p:cNvPr id="11" name="Image 4" descr="preencoded.png">    </p:cNvPr>
          <p:cNvPicPr>
            <a:picLocks noChangeAspect="1"/>
          </p:cNvPicPr>
          <p:nvPr/>
        </p:nvPicPr>
        <p:blipFill>
          <a:blip r:embed="rId5"/>
          <a:stretch>
            <a:fillRect/>
          </a:stretch>
        </p:blipFill>
        <p:spPr>
          <a:xfrm>
            <a:off x="214313" y="2330258"/>
            <a:ext cx="142875" cy="142875"/>
          </a:xfrm>
          <a:prstGeom prst="rect">
            <a:avLst/>
          </a:prstGeom>
        </p:spPr>
      </p:pic>
      <p:sp>
        <p:nvSpPr>
          <p:cNvPr id="12" name="Text 5"/>
          <p:cNvSpPr/>
          <p:nvPr/>
        </p:nvSpPr>
        <p:spPr>
          <a:xfrm>
            <a:off x="414338" y="2303469"/>
            <a:ext cx="276306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Productivity Measurement Challenges </a:t>
            </a:r>
            <a:endParaRPr lang="en-US" sz="1046" dirty="0"/>
          </a:p>
        </p:txBody>
      </p:sp>
      <p:sp>
        <p:nvSpPr>
          <p:cNvPr id="13" name="Text 6"/>
          <p:cNvSpPr/>
          <p:nvPr/>
        </p:nvSpPr>
        <p:spPr>
          <a:xfrm>
            <a:off x="214313" y="254457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AI technologies present unique challenges for productivity measurement, including lags between adoption and productivity gains, complementary investments, and quality improvements. </a:t>
            </a:r>
            <a:endParaRPr lang="en-US" sz="837" dirty="0"/>
          </a:p>
        </p:txBody>
      </p:sp>
      <p:pic>
        <p:nvPicPr>
          <p:cNvPr id="14" name="Image 5" descr="preencoded.png">    </p:cNvPr>
          <p:cNvPicPr>
            <a:picLocks noChangeAspect="1"/>
          </p:cNvPicPr>
          <p:nvPr/>
        </p:nvPicPr>
        <p:blipFill>
          <a:blip r:embed="rId6"/>
          <a:stretch>
            <a:fillRect/>
          </a:stretch>
        </p:blipFill>
        <p:spPr>
          <a:xfrm>
            <a:off x="214313" y="3117466"/>
            <a:ext cx="114300" cy="114300"/>
          </a:xfrm>
          <a:prstGeom prst="rect">
            <a:avLst/>
          </a:prstGeom>
        </p:spPr>
      </p:pic>
      <p:sp>
        <p:nvSpPr>
          <p:cNvPr id="15" name="Text 7"/>
          <p:cNvSpPr/>
          <p:nvPr/>
        </p:nvSpPr>
        <p:spPr>
          <a:xfrm>
            <a:off x="400050" y="30960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Difficulty measuring quality improvements in AI-enhanced products and services</a:t>
            </a:r>
            <a:endParaRPr lang="en-US" sz="837" dirty="0"/>
          </a:p>
        </p:txBody>
      </p:sp>
      <p:pic>
        <p:nvPicPr>
          <p:cNvPr id="16" name="Image 6" descr="preencoded.png">    </p:cNvPr>
          <p:cNvPicPr>
            <a:picLocks noChangeAspect="1"/>
          </p:cNvPicPr>
          <p:nvPr/>
        </p:nvPicPr>
        <p:blipFill>
          <a:blip r:embed="rId7"/>
          <a:stretch>
            <a:fillRect/>
          </a:stretch>
        </p:blipFill>
        <p:spPr>
          <a:xfrm>
            <a:off x="214313" y="3517516"/>
            <a:ext cx="114300" cy="114300"/>
          </a:xfrm>
          <a:prstGeom prst="rect">
            <a:avLst/>
          </a:prstGeom>
        </p:spPr>
      </p:pic>
      <p:sp>
        <p:nvSpPr>
          <p:cNvPr id="17" name="Text 8"/>
          <p:cNvSpPr/>
          <p:nvPr/>
        </p:nvSpPr>
        <p:spPr>
          <a:xfrm>
            <a:off x="400050" y="3496084"/>
            <a:ext cx="329859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Challenges capturing intangible investments in AI capabilities</a:t>
            </a:r>
            <a:endParaRPr lang="en-US" sz="837" dirty="0"/>
          </a:p>
        </p:txBody>
      </p:sp>
      <p:pic>
        <p:nvPicPr>
          <p:cNvPr id="18" name="Image 7" descr="preencoded.png">    </p:cNvPr>
          <p:cNvPicPr>
            <a:picLocks noChangeAspect="1"/>
          </p:cNvPicPr>
          <p:nvPr/>
        </p:nvPicPr>
        <p:blipFill>
          <a:blip r:embed="rId8"/>
          <a:stretch>
            <a:fillRect/>
          </a:stretch>
        </p:blipFill>
        <p:spPr>
          <a:xfrm>
            <a:off x="214313" y="3810409"/>
            <a:ext cx="178594" cy="142875"/>
          </a:xfrm>
          <a:prstGeom prst="rect">
            <a:avLst/>
          </a:prstGeom>
        </p:spPr>
      </p:pic>
      <p:sp>
        <p:nvSpPr>
          <p:cNvPr id="19" name="Text 9"/>
          <p:cNvSpPr/>
          <p:nvPr/>
        </p:nvSpPr>
        <p:spPr>
          <a:xfrm>
            <a:off x="450056" y="3783620"/>
            <a:ext cx="1938551"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AI in Statistical Production </a:t>
            </a:r>
            <a:endParaRPr lang="en-US" sz="1046" dirty="0"/>
          </a:p>
        </p:txBody>
      </p:sp>
      <p:sp>
        <p:nvSpPr>
          <p:cNvPr id="20" name="Text 10"/>
          <p:cNvSpPr/>
          <p:nvPr/>
        </p:nvSpPr>
        <p:spPr>
          <a:xfrm>
            <a:off x="214313" y="40247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themselves are adopting AI technologies to improve data collection, processing, and analysis, potentially transforming how economic statistics are produced. </a:t>
            </a:r>
            <a:endParaRPr lang="en-US" sz="837" dirty="0"/>
          </a:p>
        </p:txBody>
      </p:sp>
      <p:pic>
        <p:nvPicPr>
          <p:cNvPr id="21" name="Image 8" descr="preencoded.png">    </p:cNvPr>
          <p:cNvPicPr>
            <a:picLocks noChangeAspect="1"/>
          </p:cNvPicPr>
          <p:nvPr/>
        </p:nvPicPr>
        <p:blipFill>
          <a:blip r:embed="rId9"/>
          <a:stretch>
            <a:fillRect/>
          </a:stretch>
        </p:blipFill>
        <p:spPr>
          <a:xfrm>
            <a:off x="214313" y="4597617"/>
            <a:ext cx="114300" cy="114300"/>
          </a:xfrm>
          <a:prstGeom prst="rect">
            <a:avLst/>
          </a:prstGeom>
        </p:spPr>
      </p:pic>
      <p:sp>
        <p:nvSpPr>
          <p:cNvPr id="22" name="Text 11"/>
          <p:cNvSpPr/>
          <p:nvPr/>
        </p:nvSpPr>
        <p:spPr>
          <a:xfrm>
            <a:off x="400050" y="4576186"/>
            <a:ext cx="351598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Machine learning for data editing, imputation, and quality control</a:t>
            </a:r>
            <a:endParaRPr lang="en-US" sz="837" dirty="0"/>
          </a:p>
        </p:txBody>
      </p:sp>
      <p:pic>
        <p:nvPicPr>
          <p:cNvPr id="23" name="Image 9" descr="preencoded.png">    </p:cNvPr>
          <p:cNvPicPr>
            <a:picLocks noChangeAspect="1"/>
          </p:cNvPicPr>
          <p:nvPr/>
        </p:nvPicPr>
        <p:blipFill>
          <a:blip r:embed="rId10"/>
          <a:stretch>
            <a:fillRect/>
          </a:stretch>
        </p:blipFill>
        <p:spPr>
          <a:xfrm>
            <a:off x="214313" y="4826217"/>
            <a:ext cx="114300" cy="114300"/>
          </a:xfrm>
          <a:prstGeom prst="rect">
            <a:avLst/>
          </a:prstGeom>
        </p:spPr>
      </p:pic>
      <p:sp>
        <p:nvSpPr>
          <p:cNvPr id="24" name="Text 12"/>
          <p:cNvSpPr/>
          <p:nvPr/>
        </p:nvSpPr>
        <p:spPr>
          <a:xfrm>
            <a:off x="400050" y="4804786"/>
            <a:ext cx="376115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Natural language processing for coding and classifying text responses</a:t>
            </a:r>
            <a:endParaRPr lang="en-US" sz="837" dirty="0"/>
          </a:p>
        </p:txBody>
      </p:sp>
      <p:pic>
        <p:nvPicPr>
          <p:cNvPr id="25" name="Image 10" descr="preencoded.png">    </p:cNvPr>
          <p:cNvPicPr>
            <a:picLocks noChangeAspect="1"/>
          </p:cNvPicPr>
          <p:nvPr/>
        </p:nvPicPr>
        <p:blipFill>
          <a:blip r:embed="rId11"/>
          <a:stretch>
            <a:fillRect/>
          </a:stretch>
        </p:blipFill>
        <p:spPr>
          <a:xfrm>
            <a:off x="214313" y="5054817"/>
            <a:ext cx="114300" cy="114300"/>
          </a:xfrm>
          <a:prstGeom prst="rect">
            <a:avLst/>
          </a:prstGeom>
        </p:spPr>
      </p:pic>
      <p:sp>
        <p:nvSpPr>
          <p:cNvPr id="26" name="Text 13"/>
          <p:cNvSpPr/>
          <p:nvPr/>
        </p:nvSpPr>
        <p:spPr>
          <a:xfrm>
            <a:off x="400050" y="5033386"/>
            <a:ext cx="376414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Computer vision for processing satellite imagery and other visual data</a:t>
            </a:r>
            <a:endParaRPr lang="en-US" sz="837" dirty="0"/>
          </a:p>
        </p:txBody>
      </p:sp>
      <p:pic>
        <p:nvPicPr>
          <p:cNvPr id="27" name="Image 11" descr="preencoded.png">    </p:cNvPr>
          <p:cNvPicPr>
            <a:picLocks noChangeAspect="1"/>
          </p:cNvPicPr>
          <p:nvPr/>
        </p:nvPicPr>
        <p:blipFill>
          <a:blip r:embed="rId12"/>
          <a:stretch>
            <a:fillRect/>
          </a:stretch>
        </p:blipFill>
        <p:spPr>
          <a:xfrm>
            <a:off x="4873461" y="1198671"/>
            <a:ext cx="3929063" cy="35718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36506"/>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Historical Evolution of Economic Statistics</a:t>
            </a:r>
            <a:endParaRPr lang="en-US" sz="2025" dirty="0"/>
          </a:p>
        </p:txBody>
      </p:sp>
      <p:sp>
        <p:nvSpPr>
          <p:cNvPr id="4" name="Text 1"/>
          <p:cNvSpPr/>
          <p:nvPr/>
        </p:nvSpPr>
        <p:spPr>
          <a:xfrm>
            <a:off x="214313" y="707231"/>
            <a:ext cx="7843838" cy="385763"/>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The development of economic measurement in the United States has evolved from early national income estimates to a comprehensive system of accounts, driven by economic crises, policy needs, and technological advances.</a:t>
            </a:r>
            <a:endParaRPr lang="en-US" sz="942" dirty="0"/>
          </a:p>
        </p:txBody>
      </p:sp>
      <p:sp>
        <p:nvSpPr>
          <p:cNvPr id="5" name="Text 2"/>
          <p:cNvSpPr/>
          <p:nvPr/>
        </p:nvSpPr>
        <p:spPr>
          <a:xfrm>
            <a:off x="214313" y="1235869"/>
            <a:ext cx="3779044"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1930s</a:t>
            </a:r>
            <a:endParaRPr lang="en-US" sz="942" dirty="0"/>
          </a:p>
        </p:txBody>
      </p:sp>
      <p:sp>
        <p:nvSpPr>
          <p:cNvPr id="6" name="Text 3"/>
          <p:cNvSpPr/>
          <p:nvPr/>
        </p:nvSpPr>
        <p:spPr>
          <a:xfrm>
            <a:off x="357188" y="1428750"/>
            <a:ext cx="3636169"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Great Depression prompts first official national income estimates by Simon Kuznets at the NBER, leading to the establishment of national accounting frameworks</a:t>
            </a:r>
            <a:endParaRPr lang="en-US" sz="837" dirty="0"/>
          </a:p>
        </p:txBody>
      </p:sp>
      <p:sp>
        <p:nvSpPr>
          <p:cNvPr id="7" name="Text 4"/>
          <p:cNvSpPr/>
          <p:nvPr/>
        </p:nvSpPr>
        <p:spPr>
          <a:xfrm>
            <a:off x="214313" y="2050256"/>
            <a:ext cx="3779044"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1940s</a:t>
            </a:r>
            <a:endParaRPr lang="en-US" sz="942" dirty="0"/>
          </a:p>
        </p:txBody>
      </p:sp>
      <p:sp>
        <p:nvSpPr>
          <p:cNvPr id="8" name="Text 5"/>
          <p:cNvSpPr/>
          <p:nvPr/>
        </p:nvSpPr>
        <p:spPr>
          <a:xfrm>
            <a:off x="357188" y="2243138"/>
            <a:ext cx="3636169"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World War II drives expansion of economic statistics for mobilization planning; Department of Commerce develops first comprehensive national income and product accounts</a:t>
            </a:r>
            <a:endParaRPr lang="en-US" sz="837" dirty="0"/>
          </a:p>
        </p:txBody>
      </p:sp>
      <p:sp>
        <p:nvSpPr>
          <p:cNvPr id="9" name="Text 6"/>
          <p:cNvSpPr/>
          <p:nvPr/>
        </p:nvSpPr>
        <p:spPr>
          <a:xfrm>
            <a:off x="214313" y="2864644"/>
            <a:ext cx="3779044"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1950s-1960s</a:t>
            </a:r>
            <a:endParaRPr lang="en-US" sz="942" dirty="0"/>
          </a:p>
        </p:txBody>
      </p:sp>
      <p:sp>
        <p:nvSpPr>
          <p:cNvPr id="10" name="Text 7"/>
          <p:cNvSpPr/>
          <p:nvPr/>
        </p:nvSpPr>
        <p:spPr>
          <a:xfrm>
            <a:off x="357188" y="3057525"/>
            <a:ext cx="3636169"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Refinement of national accounts; input-output tables introduced; establishment of international standards through UN System of National Accounts (1953, 1968)</a:t>
            </a:r>
            <a:endParaRPr lang="en-US" sz="837" dirty="0"/>
          </a:p>
        </p:txBody>
      </p:sp>
      <p:sp>
        <p:nvSpPr>
          <p:cNvPr id="11" name="Text 8"/>
          <p:cNvSpPr/>
          <p:nvPr/>
        </p:nvSpPr>
        <p:spPr>
          <a:xfrm>
            <a:off x="214313" y="3679031"/>
            <a:ext cx="3779044"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1970s-1980s</a:t>
            </a:r>
            <a:endParaRPr lang="en-US" sz="942" dirty="0"/>
          </a:p>
        </p:txBody>
      </p:sp>
      <p:sp>
        <p:nvSpPr>
          <p:cNvPr id="12" name="Text 9"/>
          <p:cNvSpPr/>
          <p:nvPr/>
        </p:nvSpPr>
        <p:spPr>
          <a:xfrm>
            <a:off x="357188" y="3871913"/>
            <a:ext cx="3636169"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Improvements in price indices and inflation measurement; development of productivity statistics; enhanced regional economic accounts</a:t>
            </a:r>
            <a:endParaRPr lang="en-US" sz="837" dirty="0"/>
          </a:p>
        </p:txBody>
      </p:sp>
      <p:sp>
        <p:nvSpPr>
          <p:cNvPr id="13" name="Text 10"/>
          <p:cNvSpPr/>
          <p:nvPr/>
        </p:nvSpPr>
        <p:spPr>
          <a:xfrm>
            <a:off x="214313" y="4493419"/>
            <a:ext cx="3779044"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1990s-2000s</a:t>
            </a:r>
            <a:endParaRPr lang="en-US" sz="942" dirty="0"/>
          </a:p>
        </p:txBody>
      </p:sp>
      <p:sp>
        <p:nvSpPr>
          <p:cNvPr id="14" name="Text 11"/>
          <p:cNvSpPr/>
          <p:nvPr/>
        </p:nvSpPr>
        <p:spPr>
          <a:xfrm>
            <a:off x="357188" y="4686300"/>
            <a:ext cx="3636169"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Major methodological revisions including capitalization of software and R&amp;D; introduction of chain-weighted price indices; improved measurement of services</a:t>
            </a:r>
            <a:endParaRPr lang="en-US" sz="837" dirty="0"/>
          </a:p>
        </p:txBody>
      </p:sp>
      <p:sp>
        <p:nvSpPr>
          <p:cNvPr id="15" name="Text 12"/>
          <p:cNvSpPr/>
          <p:nvPr/>
        </p:nvSpPr>
        <p:spPr>
          <a:xfrm>
            <a:off x="214313" y="5307806"/>
            <a:ext cx="3779044" cy="192881"/>
          </a:xfrm>
          <a:prstGeom prst="rect">
            <a:avLst/>
          </a:prstGeom>
          <a:noFill/>
          <a:ln/>
        </p:spPr>
        <p:txBody>
          <a:bodyPr wrap="none" lIns="0" tIns="0" rIns="0" bIns="0" rtlCol="0" anchor="ctr">
            <a:spAutoFit/>
          </a:bodyPr>
          <a:lstStyle/>
          <a:p>
            <a:pPr indent="0" marL="0">
              <a:buNone/>
            </a:pPr>
            <a:r>
              <a:rPr lang="en-US" sz="942" b="1" dirty="0">
                <a:solidFill>
                  <a:srgbClr val="0077B6"/>
                </a:solidFill>
                <a:latin typeface="Noto Sans" pitchFamily="34" charset="0"/>
                <a:ea typeface="Noto Sans" pitchFamily="34" charset="-122"/>
                <a:cs typeface="Noto Sans" pitchFamily="34" charset="-120"/>
              </a:rPr>
              <a:t>2010s-Present</a:t>
            </a:r>
            <a:endParaRPr lang="en-US" sz="942" dirty="0"/>
          </a:p>
        </p:txBody>
      </p:sp>
      <p:sp>
        <p:nvSpPr>
          <p:cNvPr id="16" name="Text 13"/>
          <p:cNvSpPr/>
          <p:nvPr/>
        </p:nvSpPr>
        <p:spPr>
          <a:xfrm>
            <a:off x="357188" y="5500688"/>
            <a:ext cx="3636169"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Digital economy measurement initiatives; development of well-being indicators; enhanced distributional accounts; big data integration</a:t>
            </a:r>
            <a:endParaRPr lang="en-US" sz="837" dirty="0"/>
          </a:p>
        </p:txBody>
      </p:sp>
      <p:pic>
        <p:nvPicPr>
          <p:cNvPr id="17" name="Image 1" descr="preencoded.png">    </p:cNvPr>
          <p:cNvPicPr>
            <a:picLocks noChangeAspect="1"/>
          </p:cNvPicPr>
          <p:nvPr/>
        </p:nvPicPr>
        <p:blipFill>
          <a:blip r:embed="rId2"/>
          <a:stretch>
            <a:fillRect/>
          </a:stretch>
        </p:blipFill>
        <p:spPr>
          <a:xfrm>
            <a:off x="4389834" y="2071688"/>
            <a:ext cx="4286250" cy="32146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3354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Privacy, Confidentiality, and Data Access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3054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Statistical Disclosure Limitation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employ a range of disclosure limitation methods to protect the confidentiality of respondent data while still providing useful information to the public and researchers.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Traditional methods include cell suppression, top-coding, and data swapping</a:t>
            </a:r>
            <a:endParaRPr lang="en-US" sz="837" dirty="0"/>
          </a:p>
        </p:txBody>
      </p:sp>
      <p:pic>
        <p:nvPicPr>
          <p:cNvPr id="9" name="Image 3" descr="preencoded.png">    </p:cNvPr>
          <p:cNvPicPr>
            <a:picLocks noChangeAspect="1"/>
          </p:cNvPicPr>
          <p:nvPr/>
        </p:nvPicPr>
        <p:blipFill>
          <a:blip r:embed="rId4"/>
          <a:stretch>
            <a:fillRect/>
          </a:stretch>
        </p:blipFill>
        <p:spPr>
          <a:xfrm>
            <a:off x="214313" y="2037364"/>
            <a:ext cx="114300" cy="114300"/>
          </a:xfrm>
          <a:prstGeom prst="rect">
            <a:avLst/>
          </a:prstGeom>
        </p:spPr>
      </p:pic>
      <p:sp>
        <p:nvSpPr>
          <p:cNvPr id="10" name="Text 4"/>
          <p:cNvSpPr/>
          <p:nvPr/>
        </p:nvSpPr>
        <p:spPr>
          <a:xfrm>
            <a:off x="400050" y="20159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Synthetic data approaches create artificial datasets that preserve statistical properties</a:t>
            </a:r>
            <a:endParaRPr lang="en-US" sz="837" dirty="0"/>
          </a:p>
        </p:txBody>
      </p:sp>
      <p:pic>
        <p:nvPicPr>
          <p:cNvPr id="11" name="Image 4" descr="preencoded.png">    </p:cNvPr>
          <p:cNvPicPr>
            <a:picLocks noChangeAspect="1"/>
          </p:cNvPicPr>
          <p:nvPr/>
        </p:nvPicPr>
        <p:blipFill>
          <a:blip r:embed="rId5"/>
          <a:stretch>
            <a:fillRect/>
          </a:stretch>
        </p:blipFill>
        <p:spPr>
          <a:xfrm>
            <a:off x="214313" y="2501708"/>
            <a:ext cx="107156" cy="142875"/>
          </a:xfrm>
          <a:prstGeom prst="rect">
            <a:avLst/>
          </a:prstGeom>
        </p:spPr>
      </p:pic>
      <p:sp>
        <p:nvSpPr>
          <p:cNvPr id="12" name="Text 5"/>
          <p:cNvSpPr/>
          <p:nvPr/>
        </p:nvSpPr>
        <p:spPr>
          <a:xfrm>
            <a:off x="378619" y="2474919"/>
            <a:ext cx="141490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Differential Privacy </a:t>
            </a:r>
            <a:endParaRPr lang="en-US" sz="1046" dirty="0"/>
          </a:p>
        </p:txBody>
      </p:sp>
      <p:sp>
        <p:nvSpPr>
          <p:cNvPr id="13" name="Text 6"/>
          <p:cNvSpPr/>
          <p:nvPr/>
        </p:nvSpPr>
        <p:spPr>
          <a:xfrm>
            <a:off x="214313" y="27160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Differential privacy provides a mathematical framework for quantifying privacy loss, allowing agencies to make explicit trade-offs between privacy protection and data utility. </a:t>
            </a:r>
            <a:endParaRPr lang="en-US" sz="837" dirty="0"/>
          </a:p>
        </p:txBody>
      </p:sp>
      <p:pic>
        <p:nvPicPr>
          <p:cNvPr id="14" name="Image 5" descr="preencoded.png">    </p:cNvPr>
          <p:cNvPicPr>
            <a:picLocks noChangeAspect="1"/>
          </p:cNvPicPr>
          <p:nvPr/>
        </p:nvPicPr>
        <p:blipFill>
          <a:blip r:embed="rId6"/>
          <a:stretch>
            <a:fillRect/>
          </a:stretch>
        </p:blipFill>
        <p:spPr>
          <a:xfrm>
            <a:off x="214313" y="3288916"/>
            <a:ext cx="114300" cy="114300"/>
          </a:xfrm>
          <a:prstGeom prst="rect">
            <a:avLst/>
          </a:prstGeom>
        </p:spPr>
      </p:pic>
      <p:sp>
        <p:nvSpPr>
          <p:cNvPr id="15" name="Text 7"/>
          <p:cNvSpPr/>
          <p:nvPr/>
        </p:nvSpPr>
        <p:spPr>
          <a:xfrm>
            <a:off x="400050" y="326748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Census Bureau implemented differential privacy for the 2020 Decennial Census</a:t>
            </a:r>
            <a:endParaRPr lang="en-US" sz="837" dirty="0"/>
          </a:p>
        </p:txBody>
      </p:sp>
      <p:pic>
        <p:nvPicPr>
          <p:cNvPr id="16" name="Image 6" descr="preencoded.png">    </p:cNvPr>
          <p:cNvPicPr>
            <a:picLocks noChangeAspect="1"/>
          </p:cNvPicPr>
          <p:nvPr/>
        </p:nvPicPr>
        <p:blipFill>
          <a:blip r:embed="rId7"/>
          <a:stretch>
            <a:fillRect/>
          </a:stretch>
        </p:blipFill>
        <p:spPr>
          <a:xfrm>
            <a:off x="214313" y="3688966"/>
            <a:ext cx="114300" cy="114300"/>
          </a:xfrm>
          <a:prstGeom prst="rect">
            <a:avLst/>
          </a:prstGeom>
        </p:spPr>
      </p:pic>
      <p:sp>
        <p:nvSpPr>
          <p:cNvPr id="17" name="Text 8"/>
          <p:cNvSpPr/>
          <p:nvPr/>
        </p:nvSpPr>
        <p:spPr>
          <a:xfrm>
            <a:off x="400050" y="36675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Ongoing debate about appropriate privacy-utility balance for economic statistics</a:t>
            </a:r>
            <a:endParaRPr lang="en-US" sz="837" dirty="0"/>
          </a:p>
        </p:txBody>
      </p:sp>
      <p:pic>
        <p:nvPicPr>
          <p:cNvPr id="18" name="Image 7" descr="preencoded.png">    </p:cNvPr>
          <p:cNvPicPr>
            <a:picLocks noChangeAspect="1"/>
          </p:cNvPicPr>
          <p:nvPr/>
        </p:nvPicPr>
        <p:blipFill>
          <a:blip r:embed="rId8"/>
          <a:stretch>
            <a:fillRect/>
          </a:stretch>
        </p:blipFill>
        <p:spPr>
          <a:xfrm>
            <a:off x="214313" y="4153309"/>
            <a:ext cx="142875" cy="142875"/>
          </a:xfrm>
          <a:prstGeom prst="rect">
            <a:avLst/>
          </a:prstGeom>
        </p:spPr>
      </p:pic>
      <p:sp>
        <p:nvSpPr>
          <p:cNvPr id="19" name="Text 9"/>
          <p:cNvSpPr/>
          <p:nvPr/>
        </p:nvSpPr>
        <p:spPr>
          <a:xfrm>
            <a:off x="414338" y="4126520"/>
            <a:ext cx="157349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Research Data Access </a:t>
            </a:r>
            <a:endParaRPr lang="en-US" sz="1046" dirty="0"/>
          </a:p>
        </p:txBody>
      </p:sp>
      <p:sp>
        <p:nvSpPr>
          <p:cNvPr id="20" name="Text 10"/>
          <p:cNvSpPr/>
          <p:nvPr/>
        </p:nvSpPr>
        <p:spPr>
          <a:xfrm>
            <a:off x="214313" y="43676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are developing secure access mechanisms to allow researchers to work with confidential microdata while maintaining privacy protections. </a:t>
            </a:r>
            <a:endParaRPr lang="en-US" sz="837" dirty="0"/>
          </a:p>
        </p:txBody>
      </p:sp>
      <p:pic>
        <p:nvPicPr>
          <p:cNvPr id="21" name="Image 8" descr="preencoded.png">    </p:cNvPr>
          <p:cNvPicPr>
            <a:picLocks noChangeAspect="1"/>
          </p:cNvPicPr>
          <p:nvPr/>
        </p:nvPicPr>
        <p:blipFill>
          <a:blip r:embed="rId9"/>
          <a:stretch>
            <a:fillRect/>
          </a:stretch>
        </p:blipFill>
        <p:spPr>
          <a:xfrm>
            <a:off x="214313" y="4940517"/>
            <a:ext cx="114300" cy="114300"/>
          </a:xfrm>
          <a:prstGeom prst="rect">
            <a:avLst/>
          </a:prstGeom>
        </p:spPr>
      </p:pic>
      <p:sp>
        <p:nvSpPr>
          <p:cNvPr id="22" name="Text 11"/>
          <p:cNvSpPr/>
          <p:nvPr/>
        </p:nvSpPr>
        <p:spPr>
          <a:xfrm>
            <a:off x="400050" y="49190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Federal Statistical Research Data Centers provide secure access to restricted data</a:t>
            </a:r>
            <a:endParaRPr lang="en-US" sz="837" dirty="0"/>
          </a:p>
        </p:txBody>
      </p:sp>
      <p:pic>
        <p:nvPicPr>
          <p:cNvPr id="23" name="Image 9" descr="preencoded.png">    </p:cNvPr>
          <p:cNvPicPr>
            <a:picLocks noChangeAspect="1"/>
          </p:cNvPicPr>
          <p:nvPr/>
        </p:nvPicPr>
        <p:blipFill>
          <a:blip r:embed="rId10"/>
          <a:stretch>
            <a:fillRect/>
          </a:stretch>
        </p:blipFill>
        <p:spPr>
          <a:xfrm>
            <a:off x="214313" y="5340567"/>
            <a:ext cx="114300" cy="114300"/>
          </a:xfrm>
          <a:prstGeom prst="rect">
            <a:avLst/>
          </a:prstGeom>
        </p:spPr>
      </p:pic>
      <p:sp>
        <p:nvSpPr>
          <p:cNvPr id="24" name="Text 12"/>
          <p:cNvSpPr/>
          <p:nvPr/>
        </p:nvSpPr>
        <p:spPr>
          <a:xfrm>
            <a:off x="400050" y="531913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Remote access systems and secure computing environments expanding researcher access</a:t>
            </a:r>
            <a:endParaRPr lang="en-US" sz="837" dirty="0"/>
          </a:p>
        </p:txBody>
      </p:sp>
      <p:pic>
        <p:nvPicPr>
          <p:cNvPr id="25" name="Image 10" descr="preencoded.png">    </p:cNvPr>
          <p:cNvPicPr>
            <a:picLocks noChangeAspect="1"/>
          </p:cNvPicPr>
          <p:nvPr/>
        </p:nvPicPr>
        <p:blipFill>
          <a:blip r:embed="rId11"/>
          <a:stretch>
            <a:fillRect/>
          </a:stretch>
        </p:blipFill>
        <p:spPr>
          <a:xfrm>
            <a:off x="214313" y="5740617"/>
            <a:ext cx="114300" cy="114300"/>
          </a:xfrm>
          <a:prstGeom prst="rect">
            <a:avLst/>
          </a:prstGeom>
        </p:spPr>
      </p:pic>
      <p:sp>
        <p:nvSpPr>
          <p:cNvPr id="26" name="Text 13"/>
          <p:cNvSpPr/>
          <p:nvPr/>
        </p:nvSpPr>
        <p:spPr>
          <a:xfrm>
            <a:off x="400050" y="57191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Evidence-Based Policymaking Act of 2018 established new data sharing frameworks</a:t>
            </a:r>
            <a:endParaRPr lang="en-US" sz="837" dirty="0"/>
          </a:p>
        </p:txBody>
      </p:sp>
      <p:pic>
        <p:nvPicPr>
          <p:cNvPr id="27" name="Image 11" descr="preencoded.png">    </p:cNvPr>
          <p:cNvPicPr>
            <a:picLocks noChangeAspect="1"/>
          </p:cNvPicPr>
          <p:nvPr/>
        </p:nvPicPr>
        <p:blipFill>
          <a:blip r:embed="rId12"/>
          <a:stretch>
            <a:fillRect/>
          </a:stretch>
        </p:blipFill>
        <p:spPr>
          <a:xfrm>
            <a:off x="4873461" y="1627296"/>
            <a:ext cx="3929063" cy="35718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22057"/>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UN Statistical Commission and Global Standards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227659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Role in International Standards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United Nations Statistical Commission (UNSC) is the highest decision-making body for international statistical activities, responsible for setting statistical standards and developing concepts and methods for implementation at the national and international levels. </a:t>
            </a:r>
            <a:endParaRPr lang="en-US" sz="837" dirty="0"/>
          </a:p>
        </p:txBody>
      </p:sp>
      <p:pic>
        <p:nvPicPr>
          <p:cNvPr id="7" name="Image 2" descr="preencoded.png">    </p:cNvPr>
          <p:cNvPicPr>
            <a:picLocks noChangeAspect="1"/>
          </p:cNvPicPr>
          <p:nvPr/>
        </p:nvPicPr>
        <p:blipFill>
          <a:blip r:embed="rId3"/>
          <a:stretch>
            <a:fillRect/>
          </a:stretch>
        </p:blipFill>
        <p:spPr>
          <a:xfrm>
            <a:off x="214313" y="1797323"/>
            <a:ext cx="114300" cy="114300"/>
          </a:xfrm>
          <a:prstGeom prst="rect">
            <a:avLst/>
          </a:prstGeom>
        </p:spPr>
      </p:pic>
      <p:sp>
        <p:nvSpPr>
          <p:cNvPr id="8" name="Text 3"/>
          <p:cNvSpPr/>
          <p:nvPr/>
        </p:nvSpPr>
        <p:spPr>
          <a:xfrm>
            <a:off x="400050" y="177589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Established in 1947, meets annually with representatives from national statistical offices</a:t>
            </a:r>
            <a:endParaRPr lang="en-US" sz="837" dirty="0"/>
          </a:p>
        </p:txBody>
      </p:sp>
      <p:pic>
        <p:nvPicPr>
          <p:cNvPr id="9" name="Image 3" descr="preencoded.png">    </p:cNvPr>
          <p:cNvPicPr>
            <a:picLocks noChangeAspect="1"/>
          </p:cNvPicPr>
          <p:nvPr/>
        </p:nvPicPr>
        <p:blipFill>
          <a:blip r:embed="rId4"/>
          <a:stretch>
            <a:fillRect/>
          </a:stretch>
        </p:blipFill>
        <p:spPr>
          <a:xfrm>
            <a:off x="214313" y="2197373"/>
            <a:ext cx="114300" cy="114300"/>
          </a:xfrm>
          <a:prstGeom prst="rect">
            <a:avLst/>
          </a:prstGeom>
        </p:spPr>
      </p:pic>
      <p:sp>
        <p:nvSpPr>
          <p:cNvPr id="10" name="Text 4"/>
          <p:cNvSpPr/>
          <p:nvPr/>
        </p:nvSpPr>
        <p:spPr>
          <a:xfrm>
            <a:off x="400050" y="217594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Oversees work of UN Statistics Division and specialized statistical committees</a:t>
            </a:r>
            <a:endParaRPr lang="en-US" sz="837" dirty="0"/>
          </a:p>
        </p:txBody>
      </p:sp>
      <p:pic>
        <p:nvPicPr>
          <p:cNvPr id="11" name="Image 4" descr="preencoded.png">    </p:cNvPr>
          <p:cNvPicPr>
            <a:picLocks noChangeAspect="1"/>
          </p:cNvPicPr>
          <p:nvPr/>
        </p:nvPicPr>
        <p:blipFill>
          <a:blip r:embed="rId5"/>
          <a:stretch>
            <a:fillRect/>
          </a:stretch>
        </p:blipFill>
        <p:spPr>
          <a:xfrm>
            <a:off x="214313" y="2661717"/>
            <a:ext cx="125016" cy="142875"/>
          </a:xfrm>
          <a:prstGeom prst="rect">
            <a:avLst/>
          </a:prstGeom>
        </p:spPr>
      </p:pic>
      <p:sp>
        <p:nvSpPr>
          <p:cNvPr id="12" name="Text 5"/>
          <p:cNvSpPr/>
          <p:nvPr/>
        </p:nvSpPr>
        <p:spPr>
          <a:xfrm>
            <a:off x="396478" y="2634928"/>
            <a:ext cx="300782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System of National Accounts 2025 Update </a:t>
            </a:r>
            <a:endParaRPr lang="en-US" sz="1046" dirty="0"/>
          </a:p>
        </p:txBody>
      </p:sp>
      <p:sp>
        <p:nvSpPr>
          <p:cNvPr id="13" name="Text 6"/>
          <p:cNvSpPr/>
          <p:nvPr/>
        </p:nvSpPr>
        <p:spPr>
          <a:xfrm>
            <a:off x="214313" y="287602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UNSC is overseeing the update to the System of National Accounts (SNA), with the 2025 revision addressing emerging measurement challenges in the modern economy. </a:t>
            </a:r>
            <a:endParaRPr lang="en-US" sz="837" dirty="0"/>
          </a:p>
        </p:txBody>
      </p:sp>
      <p:pic>
        <p:nvPicPr>
          <p:cNvPr id="14" name="Image 5" descr="preencoded.png">    </p:cNvPr>
          <p:cNvPicPr>
            <a:picLocks noChangeAspect="1"/>
          </p:cNvPicPr>
          <p:nvPr/>
        </p:nvPicPr>
        <p:blipFill>
          <a:blip r:embed="rId6"/>
          <a:stretch>
            <a:fillRect/>
          </a:stretch>
        </p:blipFill>
        <p:spPr>
          <a:xfrm>
            <a:off x="214313" y="3448924"/>
            <a:ext cx="114300" cy="114300"/>
          </a:xfrm>
          <a:prstGeom prst="rect">
            <a:avLst/>
          </a:prstGeom>
        </p:spPr>
      </p:pic>
      <p:sp>
        <p:nvSpPr>
          <p:cNvPr id="15" name="Text 7"/>
          <p:cNvSpPr/>
          <p:nvPr/>
        </p:nvSpPr>
        <p:spPr>
          <a:xfrm>
            <a:off x="400050" y="3427493"/>
            <a:ext cx="359553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Enhancing treatment of digitalization, globalization, and well-being</a:t>
            </a:r>
            <a:endParaRPr lang="en-US" sz="837" dirty="0"/>
          </a:p>
        </p:txBody>
      </p:sp>
      <p:pic>
        <p:nvPicPr>
          <p:cNvPr id="16" name="Image 6" descr="preencoded.png">    </p:cNvPr>
          <p:cNvPicPr>
            <a:picLocks noChangeAspect="1"/>
          </p:cNvPicPr>
          <p:nvPr/>
        </p:nvPicPr>
        <p:blipFill>
          <a:blip r:embed="rId7"/>
          <a:stretch>
            <a:fillRect/>
          </a:stretch>
        </p:blipFill>
        <p:spPr>
          <a:xfrm>
            <a:off x="214313" y="3677524"/>
            <a:ext cx="114300" cy="114300"/>
          </a:xfrm>
          <a:prstGeom prst="rect">
            <a:avLst/>
          </a:prstGeom>
        </p:spPr>
      </p:pic>
      <p:sp>
        <p:nvSpPr>
          <p:cNvPr id="17" name="Text 8"/>
          <p:cNvSpPr/>
          <p:nvPr/>
        </p:nvSpPr>
        <p:spPr>
          <a:xfrm>
            <a:off x="400050" y="365609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Improving guidance on informal economy, unpaid household activities, and environmental accounting</a:t>
            </a:r>
            <a:endParaRPr lang="en-US" sz="837" dirty="0"/>
          </a:p>
        </p:txBody>
      </p:sp>
      <p:pic>
        <p:nvPicPr>
          <p:cNvPr id="18" name="Image 7" descr="preencoded.png">    </p:cNvPr>
          <p:cNvPicPr>
            <a:picLocks noChangeAspect="1"/>
          </p:cNvPicPr>
          <p:nvPr/>
        </p:nvPicPr>
        <p:blipFill>
          <a:blip r:embed="rId8"/>
          <a:stretch>
            <a:fillRect/>
          </a:stretch>
        </p:blipFill>
        <p:spPr>
          <a:xfrm>
            <a:off x="214313" y="4141868"/>
            <a:ext cx="178594" cy="142875"/>
          </a:xfrm>
          <a:prstGeom prst="rect">
            <a:avLst/>
          </a:prstGeom>
        </p:spPr>
      </p:pic>
      <p:sp>
        <p:nvSpPr>
          <p:cNvPr id="19" name="Text 9"/>
          <p:cNvSpPr/>
          <p:nvPr/>
        </p:nvSpPr>
        <p:spPr>
          <a:xfrm>
            <a:off x="450056" y="4115079"/>
            <a:ext cx="196497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International Coordination </a:t>
            </a:r>
            <a:endParaRPr lang="en-US" sz="1046" dirty="0"/>
          </a:p>
        </p:txBody>
      </p:sp>
      <p:sp>
        <p:nvSpPr>
          <p:cNvPr id="20" name="Text 10"/>
          <p:cNvSpPr/>
          <p:nvPr/>
        </p:nvSpPr>
        <p:spPr>
          <a:xfrm>
            <a:off x="214313" y="4356181"/>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UNSC coordinates statistical work across international organizations to ensure coherence, avoid duplication, and promote the integration of statistical systems. </a:t>
            </a:r>
            <a:endParaRPr lang="en-US" sz="837" dirty="0"/>
          </a:p>
        </p:txBody>
      </p:sp>
      <p:pic>
        <p:nvPicPr>
          <p:cNvPr id="21" name="Image 8" descr="preencoded.png">    </p:cNvPr>
          <p:cNvPicPr>
            <a:picLocks noChangeAspect="1"/>
          </p:cNvPicPr>
          <p:nvPr/>
        </p:nvPicPr>
        <p:blipFill>
          <a:blip r:embed="rId9"/>
          <a:stretch>
            <a:fillRect/>
          </a:stretch>
        </p:blipFill>
        <p:spPr>
          <a:xfrm>
            <a:off x="214313" y="4929076"/>
            <a:ext cx="114300" cy="114300"/>
          </a:xfrm>
          <a:prstGeom prst="rect">
            <a:avLst/>
          </a:prstGeom>
        </p:spPr>
      </p:pic>
      <p:sp>
        <p:nvSpPr>
          <p:cNvPr id="22" name="Text 11"/>
          <p:cNvSpPr/>
          <p:nvPr/>
        </p:nvSpPr>
        <p:spPr>
          <a:xfrm>
            <a:off x="400050" y="490764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Committee for the Coordination of Statistical Activities (CCSA) aligns work of over 45 international organizations</a:t>
            </a:r>
            <a:endParaRPr lang="en-US" sz="837" dirty="0"/>
          </a:p>
        </p:txBody>
      </p:sp>
      <p:pic>
        <p:nvPicPr>
          <p:cNvPr id="23" name="Image 9" descr="preencoded.png">    </p:cNvPr>
          <p:cNvPicPr>
            <a:picLocks noChangeAspect="1"/>
          </p:cNvPicPr>
          <p:nvPr/>
        </p:nvPicPr>
        <p:blipFill>
          <a:blip r:embed="rId10"/>
          <a:stretch>
            <a:fillRect/>
          </a:stretch>
        </p:blipFill>
        <p:spPr>
          <a:xfrm>
            <a:off x="214313" y="5329126"/>
            <a:ext cx="114300" cy="114300"/>
          </a:xfrm>
          <a:prstGeom prst="rect">
            <a:avLst/>
          </a:prstGeom>
        </p:spPr>
      </p:pic>
      <p:sp>
        <p:nvSpPr>
          <p:cNvPr id="24" name="Text 12"/>
          <p:cNvSpPr/>
          <p:nvPr/>
        </p:nvSpPr>
        <p:spPr>
          <a:xfrm>
            <a:off x="400050" y="530769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Global Statistical Geospatial Framework integrates geographic and statistical information</a:t>
            </a:r>
            <a:endParaRPr lang="en-US" sz="837" dirty="0"/>
          </a:p>
        </p:txBody>
      </p:sp>
      <p:pic>
        <p:nvPicPr>
          <p:cNvPr id="25" name="Image 10" descr="preencoded.png">    </p:cNvPr>
          <p:cNvPicPr>
            <a:picLocks noChangeAspect="1"/>
          </p:cNvPicPr>
          <p:nvPr/>
        </p:nvPicPr>
        <p:blipFill>
          <a:blip r:embed="rId11"/>
          <a:stretch>
            <a:fillRect/>
          </a:stretch>
        </p:blipFill>
        <p:spPr>
          <a:xfrm>
            <a:off x="4873461" y="1421550"/>
            <a:ext cx="3929063" cy="35718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50657"/>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OECD and Advanced Economy Practices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249361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Statistical Guidelines and Manuals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Organisation for Economic Co-operation and Development (OECD) develops detailed methodological guidelines for economic statistics that complement UN frameworks while addressing the specific needs of advanced economies. </a:t>
            </a:r>
            <a:endParaRPr lang="en-US" sz="837" dirty="0"/>
          </a:p>
        </p:txBody>
      </p:sp>
      <p:pic>
        <p:nvPicPr>
          <p:cNvPr id="7" name="Image 2" descr="preencoded.png">    </p:cNvPr>
          <p:cNvPicPr>
            <a:picLocks noChangeAspect="1"/>
          </p:cNvPicPr>
          <p:nvPr/>
        </p:nvPicPr>
        <p:blipFill>
          <a:blip r:embed="rId3"/>
          <a:stretch>
            <a:fillRect/>
          </a:stretch>
        </p:blipFill>
        <p:spPr>
          <a:xfrm>
            <a:off x="214313" y="1797323"/>
            <a:ext cx="114300" cy="114300"/>
          </a:xfrm>
          <a:prstGeom prst="rect">
            <a:avLst/>
          </a:prstGeom>
        </p:spPr>
      </p:pic>
      <p:sp>
        <p:nvSpPr>
          <p:cNvPr id="8" name="Text 3"/>
          <p:cNvSpPr/>
          <p:nvPr/>
        </p:nvSpPr>
        <p:spPr>
          <a:xfrm>
            <a:off x="400050" y="177589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Productivity Measurement Manual provides guidance on productivity statistics</a:t>
            </a:r>
            <a:endParaRPr lang="en-US" sz="837" dirty="0"/>
          </a:p>
        </p:txBody>
      </p:sp>
      <p:pic>
        <p:nvPicPr>
          <p:cNvPr id="9" name="Image 3" descr="preencoded.png">    </p:cNvPr>
          <p:cNvPicPr>
            <a:picLocks noChangeAspect="1"/>
          </p:cNvPicPr>
          <p:nvPr/>
        </p:nvPicPr>
        <p:blipFill>
          <a:blip r:embed="rId4"/>
          <a:stretch>
            <a:fillRect/>
          </a:stretch>
        </p:blipFill>
        <p:spPr>
          <a:xfrm>
            <a:off x="214313" y="2197373"/>
            <a:ext cx="114300" cy="114300"/>
          </a:xfrm>
          <a:prstGeom prst="rect">
            <a:avLst/>
          </a:prstGeom>
        </p:spPr>
      </p:pic>
      <p:sp>
        <p:nvSpPr>
          <p:cNvPr id="10" name="Text 4"/>
          <p:cNvSpPr/>
          <p:nvPr/>
        </p:nvSpPr>
        <p:spPr>
          <a:xfrm>
            <a:off x="400050" y="217594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Handbook on Measuring the Digital Economy addresses emerging measurement challenges</a:t>
            </a:r>
            <a:endParaRPr lang="en-US" sz="837" dirty="0"/>
          </a:p>
        </p:txBody>
      </p:sp>
      <p:pic>
        <p:nvPicPr>
          <p:cNvPr id="11" name="Image 4" descr="preencoded.png">    </p:cNvPr>
          <p:cNvPicPr>
            <a:picLocks noChangeAspect="1"/>
          </p:cNvPicPr>
          <p:nvPr/>
        </p:nvPicPr>
        <p:blipFill>
          <a:blip r:embed="rId5"/>
          <a:stretch>
            <a:fillRect/>
          </a:stretch>
        </p:blipFill>
        <p:spPr>
          <a:xfrm>
            <a:off x="214313" y="2661717"/>
            <a:ext cx="142875" cy="142875"/>
          </a:xfrm>
          <a:prstGeom prst="rect">
            <a:avLst/>
          </a:prstGeom>
        </p:spPr>
      </p:pic>
      <p:sp>
        <p:nvSpPr>
          <p:cNvPr id="12" name="Text 5"/>
          <p:cNvSpPr/>
          <p:nvPr/>
        </p:nvSpPr>
        <p:spPr>
          <a:xfrm>
            <a:off x="414338" y="2634928"/>
            <a:ext cx="216299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Best Practices and Innovation </a:t>
            </a:r>
            <a:endParaRPr lang="en-US" sz="1046" dirty="0"/>
          </a:p>
        </p:txBody>
      </p:sp>
      <p:sp>
        <p:nvSpPr>
          <p:cNvPr id="13" name="Text 6"/>
          <p:cNvSpPr/>
          <p:nvPr/>
        </p:nvSpPr>
        <p:spPr>
          <a:xfrm>
            <a:off x="214313" y="287602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OECD serves as a forum for sharing statistical best practices and innovations among advanced economies, facilitating the diffusion of new methods and approaches. </a:t>
            </a:r>
            <a:endParaRPr lang="en-US" sz="837" dirty="0"/>
          </a:p>
        </p:txBody>
      </p:sp>
      <p:pic>
        <p:nvPicPr>
          <p:cNvPr id="14" name="Image 5" descr="preencoded.png">    </p:cNvPr>
          <p:cNvPicPr>
            <a:picLocks noChangeAspect="1"/>
          </p:cNvPicPr>
          <p:nvPr/>
        </p:nvPicPr>
        <p:blipFill>
          <a:blip r:embed="rId6"/>
          <a:stretch>
            <a:fillRect/>
          </a:stretch>
        </p:blipFill>
        <p:spPr>
          <a:xfrm>
            <a:off x="214313" y="3448924"/>
            <a:ext cx="114300" cy="114300"/>
          </a:xfrm>
          <a:prstGeom prst="rect">
            <a:avLst/>
          </a:prstGeom>
        </p:spPr>
      </p:pic>
      <p:sp>
        <p:nvSpPr>
          <p:cNvPr id="15" name="Text 7"/>
          <p:cNvSpPr/>
          <p:nvPr/>
        </p:nvSpPr>
        <p:spPr>
          <a:xfrm>
            <a:off x="400050" y="342749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Committee on Statistics and Statistical Policy coordinates work across member countries</a:t>
            </a:r>
            <a:endParaRPr lang="en-US" sz="837" dirty="0"/>
          </a:p>
        </p:txBody>
      </p:sp>
      <p:pic>
        <p:nvPicPr>
          <p:cNvPr id="16" name="Image 6" descr="preencoded.png">    </p:cNvPr>
          <p:cNvPicPr>
            <a:picLocks noChangeAspect="1"/>
          </p:cNvPicPr>
          <p:nvPr/>
        </p:nvPicPr>
        <p:blipFill>
          <a:blip r:embed="rId7"/>
          <a:stretch>
            <a:fillRect/>
          </a:stretch>
        </p:blipFill>
        <p:spPr>
          <a:xfrm>
            <a:off x="214313" y="3848974"/>
            <a:ext cx="114300" cy="114300"/>
          </a:xfrm>
          <a:prstGeom prst="rect">
            <a:avLst/>
          </a:prstGeom>
        </p:spPr>
      </p:pic>
      <p:sp>
        <p:nvSpPr>
          <p:cNvPr id="17" name="Text 8"/>
          <p:cNvSpPr/>
          <p:nvPr/>
        </p:nvSpPr>
        <p:spPr>
          <a:xfrm>
            <a:off x="400050" y="382754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Working Party on National Accounts addresses SNA implementation issues</a:t>
            </a:r>
            <a:endParaRPr lang="en-US" sz="837" dirty="0"/>
          </a:p>
        </p:txBody>
      </p:sp>
      <p:pic>
        <p:nvPicPr>
          <p:cNvPr id="18" name="Image 7" descr="preencoded.png">    </p:cNvPr>
          <p:cNvPicPr>
            <a:picLocks noChangeAspect="1"/>
          </p:cNvPicPr>
          <p:nvPr/>
        </p:nvPicPr>
        <p:blipFill>
          <a:blip r:embed="rId8"/>
          <a:stretch>
            <a:fillRect/>
          </a:stretch>
        </p:blipFill>
        <p:spPr>
          <a:xfrm>
            <a:off x="214313" y="4313318"/>
            <a:ext cx="178594" cy="142875"/>
          </a:xfrm>
          <a:prstGeom prst="rect">
            <a:avLst/>
          </a:prstGeom>
        </p:spPr>
      </p:pic>
      <p:sp>
        <p:nvSpPr>
          <p:cNvPr id="19" name="Text 9"/>
          <p:cNvSpPr/>
          <p:nvPr/>
        </p:nvSpPr>
        <p:spPr>
          <a:xfrm>
            <a:off x="450056" y="4286529"/>
            <a:ext cx="208840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Cross-Country Comparability </a:t>
            </a:r>
            <a:endParaRPr lang="en-US" sz="1046" dirty="0"/>
          </a:p>
        </p:txBody>
      </p:sp>
      <p:sp>
        <p:nvSpPr>
          <p:cNvPr id="20" name="Text 10"/>
          <p:cNvSpPr/>
          <p:nvPr/>
        </p:nvSpPr>
        <p:spPr>
          <a:xfrm>
            <a:off x="214313" y="4527631"/>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OECD works to enhance the comparability of economic statistics across member countries, enabling meaningful international benchmarking and policy analysis. </a:t>
            </a:r>
            <a:endParaRPr lang="en-US" sz="837" dirty="0"/>
          </a:p>
        </p:txBody>
      </p:sp>
      <p:pic>
        <p:nvPicPr>
          <p:cNvPr id="21" name="Image 8" descr="preencoded.png">    </p:cNvPr>
          <p:cNvPicPr>
            <a:picLocks noChangeAspect="1"/>
          </p:cNvPicPr>
          <p:nvPr/>
        </p:nvPicPr>
        <p:blipFill>
          <a:blip r:embed="rId9"/>
          <a:stretch>
            <a:fillRect/>
          </a:stretch>
        </p:blipFill>
        <p:spPr>
          <a:xfrm>
            <a:off x="214313" y="5100526"/>
            <a:ext cx="114300" cy="114300"/>
          </a:xfrm>
          <a:prstGeom prst="rect">
            <a:avLst/>
          </a:prstGeom>
        </p:spPr>
      </p:pic>
      <p:sp>
        <p:nvSpPr>
          <p:cNvPr id="22" name="Text 11"/>
          <p:cNvSpPr/>
          <p:nvPr/>
        </p:nvSpPr>
        <p:spPr>
          <a:xfrm>
            <a:off x="400050" y="5079095"/>
            <a:ext cx="384015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Harmonized definitions and methodologies for key economic indicators</a:t>
            </a:r>
            <a:endParaRPr lang="en-US" sz="837" dirty="0"/>
          </a:p>
        </p:txBody>
      </p:sp>
      <p:pic>
        <p:nvPicPr>
          <p:cNvPr id="23" name="Image 9" descr="preencoded.png">    </p:cNvPr>
          <p:cNvPicPr>
            <a:picLocks noChangeAspect="1"/>
          </p:cNvPicPr>
          <p:nvPr/>
        </p:nvPicPr>
        <p:blipFill>
          <a:blip r:embed="rId10"/>
          <a:stretch>
            <a:fillRect/>
          </a:stretch>
        </p:blipFill>
        <p:spPr>
          <a:xfrm>
            <a:off x="214313" y="5329126"/>
            <a:ext cx="114300" cy="114300"/>
          </a:xfrm>
          <a:prstGeom prst="rect">
            <a:avLst/>
          </a:prstGeom>
        </p:spPr>
      </p:pic>
      <p:sp>
        <p:nvSpPr>
          <p:cNvPr id="24" name="Text 12"/>
          <p:cNvSpPr/>
          <p:nvPr/>
        </p:nvSpPr>
        <p:spPr>
          <a:xfrm>
            <a:off x="400050" y="5307695"/>
            <a:ext cx="273086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Regular peer reviews of national statistical systems</a:t>
            </a:r>
            <a:endParaRPr lang="en-US" sz="837" dirty="0"/>
          </a:p>
        </p:txBody>
      </p:sp>
      <p:pic>
        <p:nvPicPr>
          <p:cNvPr id="25" name="Image 10" descr="preencoded.png">    </p:cNvPr>
          <p:cNvPicPr>
            <a:picLocks noChangeAspect="1"/>
          </p:cNvPicPr>
          <p:nvPr/>
        </p:nvPicPr>
        <p:blipFill>
          <a:blip r:embed="rId11"/>
          <a:stretch>
            <a:fillRect/>
          </a:stretch>
        </p:blipFill>
        <p:spPr>
          <a:xfrm>
            <a:off x="214313" y="5557726"/>
            <a:ext cx="114300" cy="114300"/>
          </a:xfrm>
          <a:prstGeom prst="rect">
            <a:avLst/>
          </a:prstGeom>
        </p:spPr>
      </p:pic>
      <p:sp>
        <p:nvSpPr>
          <p:cNvPr id="26" name="Text 13"/>
          <p:cNvSpPr/>
          <p:nvPr/>
        </p:nvSpPr>
        <p:spPr>
          <a:xfrm>
            <a:off x="400050" y="5536295"/>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Standardized metadata reporting to document country-specific practices</a:t>
            </a:r>
            <a:endParaRPr lang="en-US" sz="837" dirty="0"/>
          </a:p>
        </p:txBody>
      </p:sp>
      <p:pic>
        <p:nvPicPr>
          <p:cNvPr id="27" name="Image 11" descr="preencoded.png">    </p:cNvPr>
          <p:cNvPicPr>
            <a:picLocks noChangeAspect="1"/>
          </p:cNvPicPr>
          <p:nvPr/>
        </p:nvPicPr>
        <p:blipFill>
          <a:blip r:embed="rId12"/>
          <a:stretch>
            <a:fillRect/>
          </a:stretch>
        </p:blipFill>
        <p:spPr>
          <a:xfrm>
            <a:off x="4873461" y="1535850"/>
            <a:ext cx="3929063" cy="35718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3344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Developing Country Statistical Capacity</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42875" cy="142875"/>
          </a:xfrm>
          <a:prstGeom prst="rect">
            <a:avLst/>
          </a:prstGeom>
        </p:spPr>
      </p:pic>
      <p:sp>
        <p:nvSpPr>
          <p:cNvPr id="5" name="Text 1"/>
          <p:cNvSpPr/>
          <p:nvPr/>
        </p:nvSpPr>
        <p:spPr>
          <a:xfrm>
            <a:off x="414338" y="823317"/>
            <a:ext cx="147119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Capacity Challenges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Developing countries face significant challenges in producing comprehensive, timely, and reliable economic statistics due to resource constraints, institutional limitations, and technical capacity gaps.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28191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Limited financial resources for data collection and processing</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3443064"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Shortage of trained statistical personnel and analytical expertise</a:t>
            </a:r>
            <a:endParaRPr lang="en-US" sz="837" dirty="0"/>
          </a:p>
        </p:txBody>
      </p:sp>
      <p:pic>
        <p:nvPicPr>
          <p:cNvPr id="11" name="Image 4" descr="preencoded.png">    </p:cNvPr>
          <p:cNvPicPr>
            <a:picLocks noChangeAspect="1"/>
          </p:cNvPicPr>
          <p:nvPr/>
        </p:nvPicPr>
        <p:blipFill>
          <a:blip r:embed="rId5"/>
          <a:stretch>
            <a:fillRect/>
          </a:stretch>
        </p:blipFill>
        <p:spPr>
          <a:xfrm>
            <a:off x="214313" y="2094514"/>
            <a:ext cx="114300" cy="114300"/>
          </a:xfrm>
          <a:prstGeom prst="rect">
            <a:avLst/>
          </a:prstGeom>
        </p:spPr>
      </p:pic>
      <p:sp>
        <p:nvSpPr>
          <p:cNvPr id="12" name="Text 5"/>
          <p:cNvSpPr/>
          <p:nvPr/>
        </p:nvSpPr>
        <p:spPr>
          <a:xfrm>
            <a:off x="400050" y="2073083"/>
            <a:ext cx="324189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Inadequate IT infrastructure and data management systems</a:t>
            </a:r>
            <a:endParaRPr lang="en-US" sz="837" dirty="0"/>
          </a:p>
        </p:txBody>
      </p:sp>
      <p:pic>
        <p:nvPicPr>
          <p:cNvPr id="13" name="Image 5" descr="preencoded.png">    </p:cNvPr>
          <p:cNvPicPr>
            <a:picLocks noChangeAspect="1"/>
          </p:cNvPicPr>
          <p:nvPr/>
        </p:nvPicPr>
        <p:blipFill>
          <a:blip r:embed="rId6"/>
          <a:stretch>
            <a:fillRect/>
          </a:stretch>
        </p:blipFill>
        <p:spPr>
          <a:xfrm>
            <a:off x="214313" y="2387408"/>
            <a:ext cx="178594" cy="142875"/>
          </a:xfrm>
          <a:prstGeom prst="rect">
            <a:avLst/>
          </a:prstGeom>
        </p:spPr>
      </p:pic>
      <p:sp>
        <p:nvSpPr>
          <p:cNvPr id="14" name="Text 6"/>
          <p:cNvSpPr/>
          <p:nvPr/>
        </p:nvSpPr>
        <p:spPr>
          <a:xfrm>
            <a:off x="450056" y="2360619"/>
            <a:ext cx="204841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Capacity Building Initiatives </a:t>
            </a:r>
            <a:endParaRPr lang="en-US" sz="1046" dirty="0"/>
          </a:p>
        </p:txBody>
      </p:sp>
      <p:sp>
        <p:nvSpPr>
          <p:cNvPr id="15" name="Text 7"/>
          <p:cNvSpPr/>
          <p:nvPr/>
        </p:nvSpPr>
        <p:spPr>
          <a:xfrm>
            <a:off x="214313" y="26017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International organizations and bilateral donors support statistical capacity building through technical assistance, training programs, and financial support. </a:t>
            </a:r>
            <a:endParaRPr lang="en-US" sz="837" dirty="0"/>
          </a:p>
        </p:txBody>
      </p:sp>
      <p:pic>
        <p:nvPicPr>
          <p:cNvPr id="16" name="Image 6" descr="preencoded.png">    </p:cNvPr>
          <p:cNvPicPr>
            <a:picLocks noChangeAspect="1"/>
          </p:cNvPicPr>
          <p:nvPr/>
        </p:nvPicPr>
        <p:blipFill>
          <a:blip r:embed="rId7"/>
          <a:stretch>
            <a:fillRect/>
          </a:stretch>
        </p:blipFill>
        <p:spPr>
          <a:xfrm>
            <a:off x="214313" y="3174616"/>
            <a:ext cx="114300" cy="114300"/>
          </a:xfrm>
          <a:prstGeom prst="rect">
            <a:avLst/>
          </a:prstGeom>
        </p:spPr>
      </p:pic>
      <p:sp>
        <p:nvSpPr>
          <p:cNvPr id="17" name="Text 8"/>
          <p:cNvSpPr/>
          <p:nvPr/>
        </p:nvSpPr>
        <p:spPr>
          <a:xfrm>
            <a:off x="400050" y="3153184"/>
            <a:ext cx="2985753"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World Bank's Trust Fund for Statistical Capacity Building</a:t>
            </a:r>
            <a:endParaRPr lang="en-US" sz="837" dirty="0"/>
          </a:p>
        </p:txBody>
      </p:sp>
      <p:pic>
        <p:nvPicPr>
          <p:cNvPr id="18" name="Image 7" descr="preencoded.png">    </p:cNvPr>
          <p:cNvPicPr>
            <a:picLocks noChangeAspect="1"/>
          </p:cNvPicPr>
          <p:nvPr/>
        </p:nvPicPr>
        <p:blipFill>
          <a:blip r:embed="rId8"/>
          <a:stretch>
            <a:fillRect/>
          </a:stretch>
        </p:blipFill>
        <p:spPr>
          <a:xfrm>
            <a:off x="214313" y="3403216"/>
            <a:ext cx="114300" cy="114300"/>
          </a:xfrm>
          <a:prstGeom prst="rect">
            <a:avLst/>
          </a:prstGeom>
        </p:spPr>
      </p:pic>
      <p:sp>
        <p:nvSpPr>
          <p:cNvPr id="19" name="Text 9"/>
          <p:cNvSpPr/>
          <p:nvPr/>
        </p:nvSpPr>
        <p:spPr>
          <a:xfrm>
            <a:off x="400050" y="3381784"/>
            <a:ext cx="1918767"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IMF's Data for Decisions (D4D) Fund</a:t>
            </a:r>
            <a:endParaRPr lang="en-US" sz="837" dirty="0"/>
          </a:p>
        </p:txBody>
      </p:sp>
      <p:pic>
        <p:nvPicPr>
          <p:cNvPr id="20" name="Image 8" descr="preencoded.png">    </p:cNvPr>
          <p:cNvPicPr>
            <a:picLocks noChangeAspect="1"/>
          </p:cNvPicPr>
          <p:nvPr/>
        </p:nvPicPr>
        <p:blipFill>
          <a:blip r:embed="rId9"/>
          <a:stretch>
            <a:fillRect/>
          </a:stretch>
        </p:blipFill>
        <p:spPr>
          <a:xfrm>
            <a:off x="214313" y="3631816"/>
            <a:ext cx="114300" cy="114300"/>
          </a:xfrm>
          <a:prstGeom prst="rect">
            <a:avLst/>
          </a:prstGeom>
        </p:spPr>
      </p:pic>
      <p:sp>
        <p:nvSpPr>
          <p:cNvPr id="21" name="Text 10"/>
          <p:cNvSpPr/>
          <p:nvPr/>
        </p:nvSpPr>
        <p:spPr>
          <a:xfrm>
            <a:off x="400050" y="3610384"/>
            <a:ext cx="300210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UN Statistical Division's capacity development programs</a:t>
            </a:r>
            <a:endParaRPr lang="en-US" sz="837" dirty="0"/>
          </a:p>
        </p:txBody>
      </p:sp>
      <p:pic>
        <p:nvPicPr>
          <p:cNvPr id="22" name="Image 9" descr="preencoded.png">    </p:cNvPr>
          <p:cNvPicPr>
            <a:picLocks noChangeAspect="1"/>
          </p:cNvPicPr>
          <p:nvPr/>
        </p:nvPicPr>
        <p:blipFill>
          <a:blip r:embed="rId10"/>
          <a:stretch>
            <a:fillRect/>
          </a:stretch>
        </p:blipFill>
        <p:spPr>
          <a:xfrm>
            <a:off x="214313" y="3924709"/>
            <a:ext cx="107156" cy="142875"/>
          </a:xfrm>
          <a:prstGeom prst="rect">
            <a:avLst/>
          </a:prstGeom>
        </p:spPr>
      </p:pic>
      <p:sp>
        <p:nvSpPr>
          <p:cNvPr id="23" name="Text 11"/>
          <p:cNvSpPr/>
          <p:nvPr/>
        </p:nvSpPr>
        <p:spPr>
          <a:xfrm>
            <a:off x="378619" y="3897920"/>
            <a:ext cx="168106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Innovative Approaches </a:t>
            </a:r>
            <a:endParaRPr lang="en-US" sz="1046" dirty="0"/>
          </a:p>
        </p:txBody>
      </p:sp>
      <p:sp>
        <p:nvSpPr>
          <p:cNvPr id="24" name="Text 12"/>
          <p:cNvSpPr/>
          <p:nvPr/>
        </p:nvSpPr>
        <p:spPr>
          <a:xfrm>
            <a:off x="214313" y="41390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New technologies and methodologies offer opportunities to leapfrog traditional statistical development pathways and address data gaps more efficiently. </a:t>
            </a:r>
            <a:endParaRPr lang="en-US" sz="837" dirty="0"/>
          </a:p>
        </p:txBody>
      </p:sp>
      <p:pic>
        <p:nvPicPr>
          <p:cNvPr id="25" name="Image 10" descr="preencoded.png">    </p:cNvPr>
          <p:cNvPicPr>
            <a:picLocks noChangeAspect="1"/>
          </p:cNvPicPr>
          <p:nvPr/>
        </p:nvPicPr>
        <p:blipFill>
          <a:blip r:embed="rId11"/>
          <a:stretch>
            <a:fillRect/>
          </a:stretch>
        </p:blipFill>
        <p:spPr>
          <a:xfrm>
            <a:off x="214313" y="4711917"/>
            <a:ext cx="114300" cy="114300"/>
          </a:xfrm>
          <a:prstGeom prst="rect">
            <a:avLst/>
          </a:prstGeom>
        </p:spPr>
      </p:pic>
      <p:sp>
        <p:nvSpPr>
          <p:cNvPr id="26" name="Text 13"/>
          <p:cNvSpPr/>
          <p:nvPr/>
        </p:nvSpPr>
        <p:spPr>
          <a:xfrm>
            <a:off x="400050" y="46904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Satellite imagery and remote sensing for agricultural and economic activity</a:t>
            </a:r>
            <a:endParaRPr lang="en-US" sz="837" dirty="0"/>
          </a:p>
        </p:txBody>
      </p:sp>
      <p:pic>
        <p:nvPicPr>
          <p:cNvPr id="27" name="Image 11" descr="preencoded.png">    </p:cNvPr>
          <p:cNvPicPr>
            <a:picLocks noChangeAspect="1"/>
          </p:cNvPicPr>
          <p:nvPr/>
        </p:nvPicPr>
        <p:blipFill>
          <a:blip r:embed="rId12"/>
          <a:stretch>
            <a:fillRect/>
          </a:stretch>
        </p:blipFill>
        <p:spPr>
          <a:xfrm>
            <a:off x="214313" y="5111967"/>
            <a:ext cx="114300" cy="114300"/>
          </a:xfrm>
          <a:prstGeom prst="rect">
            <a:avLst/>
          </a:prstGeom>
        </p:spPr>
      </p:pic>
      <p:sp>
        <p:nvSpPr>
          <p:cNvPr id="28" name="Text 14"/>
          <p:cNvSpPr/>
          <p:nvPr/>
        </p:nvSpPr>
        <p:spPr>
          <a:xfrm>
            <a:off x="400050" y="5090536"/>
            <a:ext cx="251267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Mobile data collection and survey technologies</a:t>
            </a:r>
            <a:endParaRPr lang="en-US" sz="837" dirty="0"/>
          </a:p>
        </p:txBody>
      </p:sp>
      <p:pic>
        <p:nvPicPr>
          <p:cNvPr id="29" name="Image 12" descr="preencoded.png">    </p:cNvPr>
          <p:cNvPicPr>
            <a:picLocks noChangeAspect="1"/>
          </p:cNvPicPr>
          <p:nvPr/>
        </p:nvPicPr>
        <p:blipFill>
          <a:blip r:embed="rId13"/>
          <a:stretch>
            <a:fillRect/>
          </a:stretch>
        </p:blipFill>
        <p:spPr>
          <a:xfrm>
            <a:off x="4873461" y="1227246"/>
            <a:ext cx="3929063" cy="35718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3344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Future of Economic Statistics</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78594" cy="142875"/>
          </a:xfrm>
          <a:prstGeom prst="rect">
            <a:avLst/>
          </a:prstGeom>
        </p:spPr>
      </p:pic>
      <p:sp>
        <p:nvSpPr>
          <p:cNvPr id="5" name="Text 1"/>
          <p:cNvSpPr/>
          <p:nvPr/>
        </p:nvSpPr>
        <p:spPr>
          <a:xfrm>
            <a:off x="450056" y="823317"/>
            <a:ext cx="205268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Technological Opportunities </a:t>
            </a:r>
            <a:endParaRPr lang="en-US" sz="1046" dirty="0"/>
          </a:p>
        </p:txBody>
      </p:sp>
      <p:sp>
        <p:nvSpPr>
          <p:cNvPr id="6" name="Text 2"/>
          <p:cNvSpPr/>
          <p:nvPr/>
        </p:nvSpPr>
        <p:spPr>
          <a:xfrm>
            <a:off x="214313" y="1064419"/>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Emerging technologies are transforming how economic statistics are collected, processed, and disseminated, offering opportunities for more timely, granular, and comprehensive measurement. </a:t>
            </a:r>
            <a:endParaRPr lang="en-US" sz="837" dirty="0"/>
          </a:p>
        </p:txBody>
      </p:sp>
      <p:pic>
        <p:nvPicPr>
          <p:cNvPr id="7" name="Image 2" descr="preencoded.png">    </p:cNvPr>
          <p:cNvPicPr>
            <a:picLocks noChangeAspect="1"/>
          </p:cNvPicPr>
          <p:nvPr/>
        </p:nvPicPr>
        <p:blipFill>
          <a:blip r:embed="rId3"/>
          <a:stretch>
            <a:fillRect/>
          </a:stretch>
        </p:blipFill>
        <p:spPr>
          <a:xfrm>
            <a:off x="214313" y="1637314"/>
            <a:ext cx="114300" cy="114300"/>
          </a:xfrm>
          <a:prstGeom prst="rect">
            <a:avLst/>
          </a:prstGeom>
        </p:spPr>
      </p:pic>
      <p:sp>
        <p:nvSpPr>
          <p:cNvPr id="8" name="Text 3"/>
          <p:cNvSpPr/>
          <p:nvPr/>
        </p:nvSpPr>
        <p:spPr>
          <a:xfrm>
            <a:off x="400050" y="1615883"/>
            <a:ext cx="370629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AI and machine learning for data processing, editing, and imputation</a:t>
            </a:r>
            <a:endParaRPr lang="en-US" sz="837" dirty="0"/>
          </a:p>
        </p:txBody>
      </p:sp>
      <p:pic>
        <p:nvPicPr>
          <p:cNvPr id="9" name="Image 3" descr="preencoded.png">    </p:cNvPr>
          <p:cNvPicPr>
            <a:picLocks noChangeAspect="1"/>
          </p:cNvPicPr>
          <p:nvPr/>
        </p:nvPicPr>
        <p:blipFill>
          <a:blip r:embed="rId4"/>
          <a:stretch>
            <a:fillRect/>
          </a:stretch>
        </p:blipFill>
        <p:spPr>
          <a:xfrm>
            <a:off x="214313" y="1865914"/>
            <a:ext cx="114300" cy="114300"/>
          </a:xfrm>
          <a:prstGeom prst="rect">
            <a:avLst/>
          </a:prstGeom>
        </p:spPr>
      </p:pic>
      <p:sp>
        <p:nvSpPr>
          <p:cNvPr id="10" name="Text 4"/>
          <p:cNvSpPr/>
          <p:nvPr/>
        </p:nvSpPr>
        <p:spPr>
          <a:xfrm>
            <a:off x="400050" y="1844483"/>
            <a:ext cx="2949169"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Big data integration for real-time economic monitoring</a:t>
            </a:r>
            <a:endParaRPr lang="en-US" sz="837" dirty="0"/>
          </a:p>
        </p:txBody>
      </p:sp>
      <p:pic>
        <p:nvPicPr>
          <p:cNvPr id="11" name="Image 4" descr="preencoded.png">    </p:cNvPr>
          <p:cNvPicPr>
            <a:picLocks noChangeAspect="1"/>
          </p:cNvPicPr>
          <p:nvPr/>
        </p:nvPicPr>
        <p:blipFill>
          <a:blip r:embed="rId5"/>
          <a:stretch>
            <a:fillRect/>
          </a:stretch>
        </p:blipFill>
        <p:spPr>
          <a:xfrm>
            <a:off x="214313" y="2094514"/>
            <a:ext cx="114300" cy="114300"/>
          </a:xfrm>
          <a:prstGeom prst="rect">
            <a:avLst/>
          </a:prstGeom>
        </p:spPr>
      </p:pic>
      <p:sp>
        <p:nvSpPr>
          <p:cNvPr id="12" name="Text 5"/>
          <p:cNvSpPr/>
          <p:nvPr/>
        </p:nvSpPr>
        <p:spPr>
          <a:xfrm>
            <a:off x="400050" y="2073083"/>
            <a:ext cx="380242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Blockchain and distributed ledger technologies for secure data sharing</a:t>
            </a:r>
            <a:endParaRPr lang="en-US" sz="837" dirty="0"/>
          </a:p>
        </p:txBody>
      </p:sp>
      <p:pic>
        <p:nvPicPr>
          <p:cNvPr id="13" name="Image 5" descr="preencoded.png">    </p:cNvPr>
          <p:cNvPicPr>
            <a:picLocks noChangeAspect="1"/>
          </p:cNvPicPr>
          <p:nvPr/>
        </p:nvPicPr>
        <p:blipFill>
          <a:blip r:embed="rId6"/>
          <a:stretch>
            <a:fillRect/>
          </a:stretch>
        </p:blipFill>
        <p:spPr>
          <a:xfrm>
            <a:off x="214313" y="2387408"/>
            <a:ext cx="178594" cy="142875"/>
          </a:xfrm>
          <a:prstGeom prst="rect">
            <a:avLst/>
          </a:prstGeom>
        </p:spPr>
      </p:pic>
      <p:sp>
        <p:nvSpPr>
          <p:cNvPr id="14" name="Text 6"/>
          <p:cNvSpPr/>
          <p:nvPr/>
        </p:nvSpPr>
        <p:spPr>
          <a:xfrm>
            <a:off x="450056" y="2360619"/>
            <a:ext cx="1488774"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Evolving User Needs </a:t>
            </a:r>
            <a:endParaRPr lang="en-US" sz="1046" dirty="0"/>
          </a:p>
        </p:txBody>
      </p:sp>
      <p:sp>
        <p:nvSpPr>
          <p:cNvPr id="15" name="Text 7"/>
          <p:cNvSpPr/>
          <p:nvPr/>
        </p:nvSpPr>
        <p:spPr>
          <a:xfrm>
            <a:off x="214313" y="2601720"/>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User expectations for economic statistics are evolving, with increasing demand for more timely, granular, and relevant information to support decision-making. </a:t>
            </a:r>
            <a:endParaRPr lang="en-US" sz="837" dirty="0"/>
          </a:p>
        </p:txBody>
      </p:sp>
      <p:pic>
        <p:nvPicPr>
          <p:cNvPr id="16" name="Image 6" descr="preencoded.png">    </p:cNvPr>
          <p:cNvPicPr>
            <a:picLocks noChangeAspect="1"/>
          </p:cNvPicPr>
          <p:nvPr/>
        </p:nvPicPr>
        <p:blipFill>
          <a:blip r:embed="rId7"/>
          <a:stretch>
            <a:fillRect/>
          </a:stretch>
        </p:blipFill>
        <p:spPr>
          <a:xfrm>
            <a:off x="214313" y="3174616"/>
            <a:ext cx="114300" cy="114300"/>
          </a:xfrm>
          <a:prstGeom prst="rect">
            <a:avLst/>
          </a:prstGeom>
        </p:spPr>
      </p:pic>
      <p:sp>
        <p:nvSpPr>
          <p:cNvPr id="17" name="Text 8"/>
          <p:cNvSpPr/>
          <p:nvPr/>
        </p:nvSpPr>
        <p:spPr>
          <a:xfrm>
            <a:off x="400050" y="3153184"/>
            <a:ext cx="375990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Greater emphasis on distributional information and inequality metrics</a:t>
            </a:r>
            <a:endParaRPr lang="en-US" sz="837" dirty="0"/>
          </a:p>
        </p:txBody>
      </p:sp>
      <p:pic>
        <p:nvPicPr>
          <p:cNvPr id="18" name="Image 7" descr="preencoded.png">    </p:cNvPr>
          <p:cNvPicPr>
            <a:picLocks noChangeAspect="1"/>
          </p:cNvPicPr>
          <p:nvPr/>
        </p:nvPicPr>
        <p:blipFill>
          <a:blip r:embed="rId8"/>
          <a:stretch>
            <a:fillRect/>
          </a:stretch>
        </p:blipFill>
        <p:spPr>
          <a:xfrm>
            <a:off x="214313" y="3403216"/>
            <a:ext cx="114300" cy="114300"/>
          </a:xfrm>
          <a:prstGeom prst="rect">
            <a:avLst/>
          </a:prstGeom>
        </p:spPr>
      </p:pic>
      <p:sp>
        <p:nvSpPr>
          <p:cNvPr id="19" name="Text 9"/>
          <p:cNvSpPr/>
          <p:nvPr/>
        </p:nvSpPr>
        <p:spPr>
          <a:xfrm>
            <a:off x="400050" y="3381784"/>
            <a:ext cx="378791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Demand for integrated economic, social, and environmental indicators</a:t>
            </a:r>
            <a:endParaRPr lang="en-US" sz="837" dirty="0"/>
          </a:p>
        </p:txBody>
      </p:sp>
      <p:pic>
        <p:nvPicPr>
          <p:cNvPr id="20" name="Image 8" descr="preencoded.png">    </p:cNvPr>
          <p:cNvPicPr>
            <a:picLocks noChangeAspect="1"/>
          </p:cNvPicPr>
          <p:nvPr/>
        </p:nvPicPr>
        <p:blipFill>
          <a:blip r:embed="rId9"/>
          <a:stretch>
            <a:fillRect/>
          </a:stretch>
        </p:blipFill>
        <p:spPr>
          <a:xfrm>
            <a:off x="214313" y="3696109"/>
            <a:ext cx="107156" cy="142875"/>
          </a:xfrm>
          <a:prstGeom prst="rect">
            <a:avLst/>
          </a:prstGeom>
        </p:spPr>
      </p:pic>
      <p:sp>
        <p:nvSpPr>
          <p:cNvPr id="21" name="Text 10"/>
          <p:cNvSpPr/>
          <p:nvPr/>
        </p:nvSpPr>
        <p:spPr>
          <a:xfrm>
            <a:off x="378619" y="3669320"/>
            <a:ext cx="245789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Statistical Agency Transformation </a:t>
            </a:r>
            <a:endParaRPr lang="en-US" sz="1046" dirty="0"/>
          </a:p>
        </p:txBody>
      </p:sp>
      <p:sp>
        <p:nvSpPr>
          <p:cNvPr id="22" name="Text 11"/>
          <p:cNvSpPr/>
          <p:nvPr/>
        </p:nvSpPr>
        <p:spPr>
          <a:xfrm>
            <a:off x="214313" y="3910422"/>
            <a:ext cx="4040488"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Statistical agencies are transforming their operations, skills, and organizational structures to adapt to the changing data landscape and user expectations. </a:t>
            </a:r>
            <a:endParaRPr lang="en-US" sz="837" dirty="0"/>
          </a:p>
        </p:txBody>
      </p:sp>
      <p:pic>
        <p:nvPicPr>
          <p:cNvPr id="23" name="Image 9" descr="preencoded.png">    </p:cNvPr>
          <p:cNvPicPr>
            <a:picLocks noChangeAspect="1"/>
          </p:cNvPicPr>
          <p:nvPr/>
        </p:nvPicPr>
        <p:blipFill>
          <a:blip r:embed="rId10"/>
          <a:stretch>
            <a:fillRect/>
          </a:stretch>
        </p:blipFill>
        <p:spPr>
          <a:xfrm>
            <a:off x="214313" y="4483317"/>
            <a:ext cx="114300" cy="114300"/>
          </a:xfrm>
          <a:prstGeom prst="rect">
            <a:avLst/>
          </a:prstGeom>
        </p:spPr>
      </p:pic>
      <p:sp>
        <p:nvSpPr>
          <p:cNvPr id="24" name="Text 12"/>
          <p:cNvSpPr/>
          <p:nvPr/>
        </p:nvSpPr>
        <p:spPr>
          <a:xfrm>
            <a:off x="400050" y="4461886"/>
            <a:ext cx="316281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Shift from data producers to data stewards and integrators</a:t>
            </a:r>
            <a:endParaRPr lang="en-US" sz="837" dirty="0"/>
          </a:p>
        </p:txBody>
      </p:sp>
      <p:pic>
        <p:nvPicPr>
          <p:cNvPr id="25" name="Image 10" descr="preencoded.png">    </p:cNvPr>
          <p:cNvPicPr>
            <a:picLocks noChangeAspect="1"/>
          </p:cNvPicPr>
          <p:nvPr/>
        </p:nvPicPr>
        <p:blipFill>
          <a:blip r:embed="rId11"/>
          <a:stretch>
            <a:fillRect/>
          </a:stretch>
        </p:blipFill>
        <p:spPr>
          <a:xfrm>
            <a:off x="214313" y="4711917"/>
            <a:ext cx="114300" cy="114300"/>
          </a:xfrm>
          <a:prstGeom prst="rect">
            <a:avLst/>
          </a:prstGeom>
        </p:spPr>
      </p:pic>
      <p:sp>
        <p:nvSpPr>
          <p:cNvPr id="26" name="Text 13"/>
          <p:cNvSpPr/>
          <p:nvPr/>
        </p:nvSpPr>
        <p:spPr>
          <a:xfrm>
            <a:off x="400050" y="4690486"/>
            <a:ext cx="3703086"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Development of new skills in data science, AI, and advanced analytics</a:t>
            </a:r>
            <a:endParaRPr lang="en-US" sz="837" dirty="0"/>
          </a:p>
        </p:txBody>
      </p:sp>
      <p:pic>
        <p:nvPicPr>
          <p:cNvPr id="27" name="Image 11" descr="preencoded.png">    </p:cNvPr>
          <p:cNvPicPr>
            <a:picLocks noChangeAspect="1"/>
          </p:cNvPicPr>
          <p:nvPr/>
        </p:nvPicPr>
        <p:blipFill>
          <a:blip r:embed="rId12"/>
          <a:stretch>
            <a:fillRect/>
          </a:stretch>
        </p:blipFill>
        <p:spPr>
          <a:xfrm>
            <a:off x="214313" y="4940517"/>
            <a:ext cx="114300" cy="114300"/>
          </a:xfrm>
          <a:prstGeom prst="rect">
            <a:avLst/>
          </a:prstGeom>
        </p:spPr>
      </p:pic>
      <p:sp>
        <p:nvSpPr>
          <p:cNvPr id="28" name="Text 14"/>
          <p:cNvSpPr/>
          <p:nvPr/>
        </p:nvSpPr>
        <p:spPr>
          <a:xfrm>
            <a:off x="400050" y="4919086"/>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Increased collaboration with private sector data providers and academia</a:t>
            </a:r>
            <a:endParaRPr lang="en-US" sz="837" dirty="0"/>
          </a:p>
        </p:txBody>
      </p:sp>
      <p:pic>
        <p:nvPicPr>
          <p:cNvPr id="29" name="Image 12" descr="preencoded.png">    </p:cNvPr>
          <p:cNvPicPr>
            <a:picLocks noChangeAspect="1"/>
          </p:cNvPicPr>
          <p:nvPr/>
        </p:nvPicPr>
        <p:blipFill>
          <a:blip r:embed="rId13"/>
          <a:stretch>
            <a:fillRect/>
          </a:stretch>
        </p:blipFill>
        <p:spPr>
          <a:xfrm>
            <a:off x="4873461" y="1227246"/>
            <a:ext cx="3929063" cy="35718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54867"/>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Key Takeaways and Recommendations</a:t>
            </a:r>
            <a:endParaRPr lang="en-US" sz="2025" dirty="0"/>
          </a:p>
        </p:txBody>
      </p:sp>
      <p:sp>
        <p:nvSpPr>
          <p:cNvPr id="4" name="Text 1"/>
          <p:cNvSpPr/>
          <p:nvPr/>
        </p:nvSpPr>
        <p:spPr>
          <a:xfrm>
            <a:off x="214313" y="850106"/>
            <a:ext cx="4040488" cy="578644"/>
          </a:xfrm>
          <a:prstGeom prst="rect">
            <a:avLst/>
          </a:prstGeom>
          <a:noFill/>
          <a:ln/>
        </p:spPr>
        <p:txBody>
          <a:bodyPr wrap="square" lIns="127508" tIns="0" rIns="0" bIns="0" rtlCol="0" anchor="ctr">
            <a:spAutoFit/>
          </a:bodyPr>
          <a:lstStyle/>
          <a:p>
            <a:pPr indent="0" marL="0">
              <a:buNone/>
            </a:pPr>
            <a:r>
              <a:rPr lang="en-US" sz="942" i="1" dirty="0">
                <a:solidFill>
                  <a:srgbClr val="0077B6"/>
                </a:solidFill>
                <a:latin typeface="Noto Sans" pitchFamily="34" charset="0"/>
                <a:ea typeface="Noto Sans" pitchFamily="34" charset="-122"/>
                <a:cs typeface="Noto Sans" pitchFamily="34" charset="-120"/>
              </a:rPr>
              <a:t> "What we measure affects what we do; and if our measurements are flawed, decisions may be distorted." — Stiglitz-Sen-Fitoussi Commission </a:t>
            </a:r>
            <a:endParaRPr lang="en-US" sz="942" dirty="0"/>
          </a:p>
        </p:txBody>
      </p:sp>
      <p:pic>
        <p:nvPicPr>
          <p:cNvPr id="5" name="Image 1" descr="preencoded.png">    </p:cNvPr>
          <p:cNvPicPr>
            <a:picLocks noChangeAspect="1"/>
          </p:cNvPicPr>
          <p:nvPr/>
        </p:nvPicPr>
        <p:blipFill>
          <a:blip r:embed="rId2"/>
          <a:stretch>
            <a:fillRect/>
          </a:stretch>
        </p:blipFill>
        <p:spPr>
          <a:xfrm>
            <a:off x="214313" y="1593056"/>
            <a:ext cx="144661" cy="128588"/>
          </a:xfrm>
          <a:prstGeom prst="rect">
            <a:avLst/>
          </a:prstGeom>
        </p:spPr>
      </p:pic>
      <p:sp>
        <p:nvSpPr>
          <p:cNvPr id="6" name="Text 2"/>
          <p:cNvSpPr/>
          <p:nvPr/>
        </p:nvSpPr>
        <p:spPr>
          <a:xfrm>
            <a:off x="430411" y="1571625"/>
            <a:ext cx="3824390" cy="540051"/>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Economic statistics are critical infrastructure for evidence-based policymaking, business decisions, and public understanding of the economy.</a:t>
            </a:r>
            <a:endParaRPr lang="en-US" sz="942" dirty="0"/>
          </a:p>
        </p:txBody>
      </p:sp>
      <p:pic>
        <p:nvPicPr>
          <p:cNvPr id="7" name="Image 2" descr="preencoded.png">    </p:cNvPr>
          <p:cNvPicPr>
            <a:picLocks noChangeAspect="1"/>
          </p:cNvPicPr>
          <p:nvPr/>
        </p:nvPicPr>
        <p:blipFill>
          <a:blip r:embed="rId3"/>
          <a:stretch>
            <a:fillRect/>
          </a:stretch>
        </p:blipFill>
        <p:spPr>
          <a:xfrm>
            <a:off x="214313" y="2218832"/>
            <a:ext cx="144661" cy="128588"/>
          </a:xfrm>
          <a:prstGeom prst="rect">
            <a:avLst/>
          </a:prstGeom>
        </p:spPr>
      </p:pic>
      <p:sp>
        <p:nvSpPr>
          <p:cNvPr id="8" name="Text 3"/>
          <p:cNvSpPr/>
          <p:nvPr/>
        </p:nvSpPr>
        <p:spPr>
          <a:xfrm>
            <a:off x="430411" y="2197401"/>
            <a:ext cx="3824390" cy="720068"/>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The U.S. statistical system has evolved to address emerging measurement challenges, but significant gaps remain in measuring the digital economy, inequality, well-being, and sustainability.</a:t>
            </a:r>
            <a:endParaRPr lang="en-US" sz="942" dirty="0"/>
          </a:p>
        </p:txBody>
      </p:sp>
      <p:pic>
        <p:nvPicPr>
          <p:cNvPr id="9" name="Image 3" descr="preencoded.png">    </p:cNvPr>
          <p:cNvPicPr>
            <a:picLocks noChangeAspect="1"/>
          </p:cNvPicPr>
          <p:nvPr/>
        </p:nvPicPr>
        <p:blipFill>
          <a:blip r:embed="rId4"/>
          <a:stretch>
            <a:fillRect/>
          </a:stretch>
        </p:blipFill>
        <p:spPr>
          <a:xfrm>
            <a:off x="214313" y="3024625"/>
            <a:ext cx="144661" cy="128588"/>
          </a:xfrm>
          <a:prstGeom prst="rect">
            <a:avLst/>
          </a:prstGeom>
        </p:spPr>
      </p:pic>
      <p:sp>
        <p:nvSpPr>
          <p:cNvPr id="10" name="Text 4"/>
          <p:cNvSpPr/>
          <p:nvPr/>
        </p:nvSpPr>
        <p:spPr>
          <a:xfrm>
            <a:off x="430411" y="3003193"/>
            <a:ext cx="3824390" cy="720068"/>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International coordination through the UN Statistical Commission and OECD is essential for maintaining comparable statistics across countries and addressing global measurement challenges.</a:t>
            </a:r>
            <a:endParaRPr lang="en-US" sz="942" dirty="0"/>
          </a:p>
        </p:txBody>
      </p:sp>
      <p:pic>
        <p:nvPicPr>
          <p:cNvPr id="11" name="Image 4" descr="preencoded.png">    </p:cNvPr>
          <p:cNvPicPr>
            <a:picLocks noChangeAspect="1"/>
          </p:cNvPicPr>
          <p:nvPr/>
        </p:nvPicPr>
        <p:blipFill>
          <a:blip r:embed="rId5"/>
          <a:stretch>
            <a:fillRect/>
          </a:stretch>
        </p:blipFill>
        <p:spPr>
          <a:xfrm>
            <a:off x="214313" y="3830417"/>
            <a:ext cx="144661" cy="128588"/>
          </a:xfrm>
          <a:prstGeom prst="rect">
            <a:avLst/>
          </a:prstGeom>
        </p:spPr>
      </p:pic>
      <p:sp>
        <p:nvSpPr>
          <p:cNvPr id="12" name="Text 5"/>
          <p:cNvSpPr/>
          <p:nvPr/>
        </p:nvSpPr>
        <p:spPr>
          <a:xfrm>
            <a:off x="430411" y="3808986"/>
            <a:ext cx="3824390" cy="720068"/>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Technological innovation offers opportunities to transform economic measurement through big data, AI, and new data collection methods, but requires investment in skills and infrastructure.</a:t>
            </a:r>
            <a:endParaRPr lang="en-US" sz="942" dirty="0"/>
          </a:p>
        </p:txBody>
      </p:sp>
      <p:pic>
        <p:nvPicPr>
          <p:cNvPr id="13" name="Image 5" descr="preencoded.png">    </p:cNvPr>
          <p:cNvPicPr>
            <a:picLocks noChangeAspect="1"/>
          </p:cNvPicPr>
          <p:nvPr/>
        </p:nvPicPr>
        <p:blipFill>
          <a:blip r:embed="rId6"/>
          <a:stretch>
            <a:fillRect/>
          </a:stretch>
        </p:blipFill>
        <p:spPr>
          <a:xfrm>
            <a:off x="214313" y="4636210"/>
            <a:ext cx="144661" cy="128588"/>
          </a:xfrm>
          <a:prstGeom prst="rect">
            <a:avLst/>
          </a:prstGeom>
        </p:spPr>
      </p:pic>
      <p:sp>
        <p:nvSpPr>
          <p:cNvPr id="14" name="Text 6"/>
          <p:cNvSpPr/>
          <p:nvPr/>
        </p:nvSpPr>
        <p:spPr>
          <a:xfrm>
            <a:off x="430411" y="4614779"/>
            <a:ext cx="3824390" cy="540051"/>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Sustained investment in statistical agencies and research on economic measurement is essential to ensure statistics remain relevant and accurate in a rapidly changing economy.</a:t>
            </a:r>
            <a:endParaRPr lang="en-US" sz="942" dirty="0"/>
          </a:p>
        </p:txBody>
      </p:sp>
      <p:pic>
        <p:nvPicPr>
          <p:cNvPr id="15" name="Image 6" descr="preencoded.png">    </p:cNvPr>
          <p:cNvPicPr>
            <a:picLocks noChangeAspect="1"/>
          </p:cNvPicPr>
          <p:nvPr/>
        </p:nvPicPr>
        <p:blipFill>
          <a:blip r:embed="rId7"/>
          <a:stretch>
            <a:fillRect/>
          </a:stretch>
        </p:blipFill>
        <p:spPr>
          <a:xfrm>
            <a:off x="4873461" y="1187955"/>
            <a:ext cx="3929063" cy="3571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The US Statistical System Architecture</a:t>
            </a:r>
            <a:endParaRPr lang="en-US" sz="2025" dirty="0"/>
          </a:p>
        </p:txBody>
      </p:sp>
      <p:sp>
        <p:nvSpPr>
          <p:cNvPr id="4" name="Text 1"/>
          <p:cNvSpPr/>
          <p:nvPr/>
        </p:nvSpPr>
        <p:spPr>
          <a:xfrm>
            <a:off x="214313" y="814388"/>
            <a:ext cx="3779044"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Decentralized Statistical System</a:t>
            </a:r>
            <a:endParaRPr lang="en-US" sz="1238" dirty="0"/>
          </a:p>
        </p:txBody>
      </p:sp>
      <p:sp>
        <p:nvSpPr>
          <p:cNvPr id="5" name="Text 2"/>
          <p:cNvSpPr/>
          <p:nvPr/>
        </p:nvSpPr>
        <p:spPr>
          <a:xfrm>
            <a:off x="214313" y="1121569"/>
            <a:ext cx="3779044" cy="720068"/>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The United States maintains a decentralized statistical system with specialized agencies responsible for different domains of economic and social statistics, coordinated through interagency councils and committees.</a:t>
            </a:r>
            <a:endParaRPr lang="en-US" sz="942" dirty="0"/>
          </a:p>
        </p:txBody>
      </p:sp>
      <p:sp>
        <p:nvSpPr>
          <p:cNvPr id="6" name="Text 3"/>
          <p:cNvSpPr/>
          <p:nvPr/>
        </p:nvSpPr>
        <p:spPr>
          <a:xfrm>
            <a:off x="214313" y="1948793"/>
            <a:ext cx="3779044"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Key Statistical Agencies</a:t>
            </a:r>
            <a:endParaRPr lang="en-US" sz="1238" dirty="0"/>
          </a:p>
        </p:txBody>
      </p:sp>
      <p:pic>
        <p:nvPicPr>
          <p:cNvPr id="7" name="Image 1" descr="preencoded.png">    </p:cNvPr>
          <p:cNvPicPr>
            <a:picLocks noChangeAspect="1"/>
          </p:cNvPicPr>
          <p:nvPr/>
        </p:nvPicPr>
        <p:blipFill>
          <a:blip r:embed="rId2"/>
          <a:stretch>
            <a:fillRect/>
          </a:stretch>
        </p:blipFill>
        <p:spPr>
          <a:xfrm>
            <a:off x="214313" y="2391705"/>
            <a:ext cx="142875" cy="142875"/>
          </a:xfrm>
          <a:prstGeom prst="rect">
            <a:avLst/>
          </a:prstGeom>
        </p:spPr>
      </p:pic>
      <p:sp>
        <p:nvSpPr>
          <p:cNvPr id="8" name="Text 4"/>
          <p:cNvSpPr/>
          <p:nvPr/>
        </p:nvSpPr>
        <p:spPr>
          <a:xfrm>
            <a:off x="428625" y="2298836"/>
            <a:ext cx="1960820"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Bureau of Economic Analysis (BEA)</a:t>
            </a:r>
            <a:endParaRPr lang="en-US" sz="837" dirty="0"/>
          </a:p>
        </p:txBody>
      </p:sp>
      <p:sp>
        <p:nvSpPr>
          <p:cNvPr id="9" name="Text 5"/>
          <p:cNvSpPr/>
          <p:nvPr/>
        </p:nvSpPr>
        <p:spPr>
          <a:xfrm>
            <a:off x="2389445" y="2298836"/>
            <a:ext cx="1337444"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National accounts, GDP, </a:t>
            </a:r>
            <a:endParaRPr lang="en-US" sz="837" dirty="0"/>
          </a:p>
        </p:txBody>
      </p:sp>
      <p:sp>
        <p:nvSpPr>
          <p:cNvPr id="10" name="Text 6"/>
          <p:cNvSpPr/>
          <p:nvPr/>
        </p:nvSpPr>
        <p:spPr>
          <a:xfrm>
            <a:off x="428625" y="2470286"/>
            <a:ext cx="1487519"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regional economic statistics</a:t>
            </a:r>
            <a:endParaRPr lang="en-US" sz="837" dirty="0"/>
          </a:p>
        </p:txBody>
      </p:sp>
      <p:pic>
        <p:nvPicPr>
          <p:cNvPr id="11" name="Image 2" descr="preencoded.png">    </p:cNvPr>
          <p:cNvPicPr>
            <a:picLocks noChangeAspect="1"/>
          </p:cNvPicPr>
          <p:nvPr/>
        </p:nvPicPr>
        <p:blipFill>
          <a:blip r:embed="rId3"/>
          <a:stretch>
            <a:fillRect/>
          </a:stretch>
        </p:blipFill>
        <p:spPr>
          <a:xfrm>
            <a:off x="214313" y="2806043"/>
            <a:ext cx="125016" cy="142875"/>
          </a:xfrm>
          <a:prstGeom prst="rect">
            <a:avLst/>
          </a:prstGeom>
        </p:spPr>
      </p:pic>
      <p:sp>
        <p:nvSpPr>
          <p:cNvPr id="12" name="Text 7"/>
          <p:cNvSpPr/>
          <p:nvPr/>
        </p:nvSpPr>
        <p:spPr>
          <a:xfrm>
            <a:off x="410766" y="2713174"/>
            <a:ext cx="1780468"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Bureau of Labor Statistics (BLS)</a:t>
            </a:r>
            <a:endParaRPr lang="en-US" sz="837" dirty="0"/>
          </a:p>
        </p:txBody>
      </p:sp>
      <p:sp>
        <p:nvSpPr>
          <p:cNvPr id="13" name="Text 8"/>
          <p:cNvSpPr/>
          <p:nvPr/>
        </p:nvSpPr>
        <p:spPr>
          <a:xfrm>
            <a:off x="2191234" y="2713174"/>
            <a:ext cx="1197750"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Labor market, prices, </a:t>
            </a:r>
            <a:endParaRPr lang="en-US" sz="837" dirty="0"/>
          </a:p>
        </p:txBody>
      </p:sp>
      <p:sp>
        <p:nvSpPr>
          <p:cNvPr id="14" name="Text 9"/>
          <p:cNvSpPr/>
          <p:nvPr/>
        </p:nvSpPr>
        <p:spPr>
          <a:xfrm>
            <a:off x="410766" y="2884624"/>
            <a:ext cx="638026"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productivity</a:t>
            </a:r>
            <a:endParaRPr lang="en-US" sz="837" dirty="0"/>
          </a:p>
        </p:txBody>
      </p:sp>
      <p:pic>
        <p:nvPicPr>
          <p:cNvPr id="15" name="Image 3" descr="preencoded.png">    </p:cNvPr>
          <p:cNvPicPr>
            <a:picLocks noChangeAspect="1"/>
          </p:cNvPicPr>
          <p:nvPr/>
        </p:nvPicPr>
        <p:blipFill>
          <a:blip r:embed="rId4"/>
          <a:stretch>
            <a:fillRect/>
          </a:stretch>
        </p:blipFill>
        <p:spPr>
          <a:xfrm>
            <a:off x="214313" y="3134655"/>
            <a:ext cx="178594" cy="142875"/>
          </a:xfrm>
          <a:prstGeom prst="rect">
            <a:avLst/>
          </a:prstGeom>
        </p:spPr>
      </p:pic>
      <p:sp>
        <p:nvSpPr>
          <p:cNvPr id="16" name="Text 10"/>
          <p:cNvSpPr/>
          <p:nvPr/>
        </p:nvSpPr>
        <p:spPr>
          <a:xfrm>
            <a:off x="464344" y="3127511"/>
            <a:ext cx="847092"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Census Bureau</a:t>
            </a:r>
            <a:endParaRPr lang="en-US" sz="837" dirty="0"/>
          </a:p>
        </p:txBody>
      </p:sp>
      <p:sp>
        <p:nvSpPr>
          <p:cNvPr id="17" name="Text 11"/>
          <p:cNvSpPr/>
          <p:nvPr/>
        </p:nvSpPr>
        <p:spPr>
          <a:xfrm>
            <a:off x="1311436" y="3127511"/>
            <a:ext cx="2649494"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Population, housing, business, economic census</a:t>
            </a:r>
            <a:endParaRPr lang="en-US" sz="837" dirty="0"/>
          </a:p>
        </p:txBody>
      </p:sp>
      <p:pic>
        <p:nvPicPr>
          <p:cNvPr id="18" name="Image 4" descr="preencoded.png">    </p:cNvPr>
          <p:cNvPicPr>
            <a:picLocks noChangeAspect="1"/>
          </p:cNvPicPr>
          <p:nvPr/>
        </p:nvPicPr>
        <p:blipFill>
          <a:blip r:embed="rId5"/>
          <a:stretch>
            <a:fillRect/>
          </a:stretch>
        </p:blipFill>
        <p:spPr>
          <a:xfrm>
            <a:off x="214313" y="3377543"/>
            <a:ext cx="142875" cy="142875"/>
          </a:xfrm>
          <a:prstGeom prst="rect">
            <a:avLst/>
          </a:prstGeom>
        </p:spPr>
      </p:pic>
      <p:sp>
        <p:nvSpPr>
          <p:cNvPr id="19" name="Text 12"/>
          <p:cNvSpPr/>
          <p:nvPr/>
        </p:nvSpPr>
        <p:spPr>
          <a:xfrm>
            <a:off x="428625" y="3370399"/>
            <a:ext cx="905275"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Federal Reserve</a:t>
            </a:r>
            <a:endParaRPr lang="en-US" sz="837" dirty="0"/>
          </a:p>
        </p:txBody>
      </p:sp>
      <p:sp>
        <p:nvSpPr>
          <p:cNvPr id="20" name="Text 13"/>
          <p:cNvSpPr/>
          <p:nvPr/>
        </p:nvSpPr>
        <p:spPr>
          <a:xfrm>
            <a:off x="1333900" y="3370399"/>
            <a:ext cx="2120605"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Financial accounts, monetary statistics</a:t>
            </a:r>
            <a:endParaRPr lang="en-US" sz="837" dirty="0"/>
          </a:p>
        </p:txBody>
      </p:sp>
      <p:pic>
        <p:nvPicPr>
          <p:cNvPr id="21" name="Image 5" descr="preencoded.png">    </p:cNvPr>
          <p:cNvPicPr>
            <a:picLocks noChangeAspect="1"/>
          </p:cNvPicPr>
          <p:nvPr/>
        </p:nvPicPr>
        <p:blipFill>
          <a:blip r:embed="rId6"/>
          <a:stretch>
            <a:fillRect/>
          </a:stretch>
        </p:blipFill>
        <p:spPr>
          <a:xfrm>
            <a:off x="214313" y="3620430"/>
            <a:ext cx="107156" cy="142875"/>
          </a:xfrm>
          <a:prstGeom prst="rect">
            <a:avLst/>
          </a:prstGeom>
        </p:spPr>
      </p:pic>
      <p:sp>
        <p:nvSpPr>
          <p:cNvPr id="22" name="Text 14"/>
          <p:cNvSpPr/>
          <p:nvPr/>
        </p:nvSpPr>
        <p:spPr>
          <a:xfrm>
            <a:off x="392906" y="3613286"/>
            <a:ext cx="1565011" cy="155377"/>
          </a:xfrm>
          <a:prstGeom prst="rect">
            <a:avLst/>
          </a:prstGeom>
          <a:noFill/>
          <a:ln/>
        </p:spPr>
        <p:txBody>
          <a:bodyPr wrap="none" lIns="0" tIns="0" rIns="0" bIns="0" rtlCol="0" anchor="ctr">
            <a:spAutoFit/>
          </a:bodyPr>
          <a:lstStyle/>
          <a:p>
            <a:pPr indent="0" marL="0">
              <a:buNone/>
            </a:pPr>
            <a:r>
              <a:rPr lang="en-US" sz="837" b="1" dirty="0">
                <a:solidFill>
                  <a:srgbClr val="333333"/>
                </a:solidFill>
                <a:latin typeface="Noto Sans" pitchFamily="34" charset="0"/>
                <a:ea typeface="Noto Sans" pitchFamily="34" charset="-122"/>
                <a:cs typeface="Noto Sans" pitchFamily="34" charset="-120"/>
              </a:rPr>
              <a:t>Bureau of the Fiscal Service</a:t>
            </a:r>
            <a:endParaRPr lang="en-US" sz="837" dirty="0"/>
          </a:p>
        </p:txBody>
      </p:sp>
      <p:sp>
        <p:nvSpPr>
          <p:cNvPr id="23" name="Text 15"/>
          <p:cNvSpPr/>
          <p:nvPr/>
        </p:nvSpPr>
        <p:spPr>
          <a:xfrm>
            <a:off x="1957918" y="3613286"/>
            <a:ext cx="1625929" cy="155377"/>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Federal government finances</a:t>
            </a:r>
            <a:endParaRPr lang="en-US" sz="837" dirty="0"/>
          </a:p>
        </p:txBody>
      </p:sp>
      <p:sp>
        <p:nvSpPr>
          <p:cNvPr id="24" name="Text 16"/>
          <p:cNvSpPr/>
          <p:nvPr/>
        </p:nvSpPr>
        <p:spPr>
          <a:xfrm>
            <a:off x="214313" y="3884749"/>
            <a:ext cx="3779044"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Coordination Mechanisms</a:t>
            </a:r>
            <a:endParaRPr lang="en-US" sz="1238" dirty="0"/>
          </a:p>
        </p:txBody>
      </p:sp>
      <p:sp>
        <p:nvSpPr>
          <p:cNvPr id="25" name="Text 17"/>
          <p:cNvSpPr/>
          <p:nvPr/>
        </p:nvSpPr>
        <p:spPr>
          <a:xfrm>
            <a:off x="214313" y="4191930"/>
            <a:ext cx="3779044" cy="540051"/>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Interagency Council on Statistical Policy (ICSP) and Federal Committee on Statistical Methodology (FCSM) provide coordination, standards, and best practices across agencies.</a:t>
            </a:r>
            <a:endParaRPr lang="en-US" sz="942" dirty="0"/>
          </a:p>
        </p:txBody>
      </p:sp>
      <p:pic>
        <p:nvPicPr>
          <p:cNvPr id="26" name="Image 6" descr="preencoded.png">    </p:cNvPr>
          <p:cNvPicPr>
            <a:picLocks noChangeAspect="1"/>
          </p:cNvPicPr>
          <p:nvPr/>
        </p:nvPicPr>
        <p:blipFill>
          <a:blip r:embed="rId7"/>
          <a:stretch>
            <a:fillRect/>
          </a:stretch>
        </p:blipFill>
        <p:spPr>
          <a:xfrm>
            <a:off x="4568428" y="1032272"/>
            <a:ext cx="3929063" cy="3571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00675"/>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International Standards and Frameworks</a:t>
            </a:r>
            <a:endParaRPr lang="en-US" sz="2025" dirty="0"/>
          </a:p>
        </p:txBody>
      </p:sp>
      <p:sp>
        <p:nvSpPr>
          <p:cNvPr id="4" name="Text 1"/>
          <p:cNvSpPr/>
          <p:nvPr/>
        </p:nvSpPr>
        <p:spPr>
          <a:xfrm>
            <a:off x="214313" y="814388"/>
            <a:ext cx="4040488"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UN System of National Accounts (SNA)</a:t>
            </a:r>
            <a:endParaRPr lang="en-US" sz="1238" dirty="0"/>
          </a:p>
        </p:txBody>
      </p:sp>
      <p:sp>
        <p:nvSpPr>
          <p:cNvPr id="5" name="Text 2"/>
          <p:cNvSpPr/>
          <p:nvPr/>
        </p:nvSpPr>
        <p:spPr>
          <a:xfrm>
            <a:off x="214313" y="1121569"/>
            <a:ext cx="4040488" cy="720068"/>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The SNA is the internationally agreed standard set of recommendations on how to compile measures of economic activity, providing a comprehensive framework for economic statistics.</a:t>
            </a:r>
            <a:endParaRPr lang="en-US" sz="942" dirty="0"/>
          </a:p>
        </p:txBody>
      </p:sp>
      <p:pic>
        <p:nvPicPr>
          <p:cNvPr id="6" name="Image 1" descr="preencoded.png">    </p:cNvPr>
          <p:cNvPicPr>
            <a:picLocks noChangeAspect="1"/>
          </p:cNvPicPr>
          <p:nvPr/>
        </p:nvPicPr>
        <p:blipFill>
          <a:blip r:embed="rId2"/>
          <a:stretch>
            <a:fillRect/>
          </a:stretch>
        </p:blipFill>
        <p:spPr>
          <a:xfrm>
            <a:off x="214313" y="2041661"/>
            <a:ext cx="142875" cy="7144"/>
          </a:xfrm>
          <a:prstGeom prst="rect">
            <a:avLst/>
          </a:prstGeom>
        </p:spPr>
      </p:pic>
      <p:sp>
        <p:nvSpPr>
          <p:cNvPr id="7" name="Text 3"/>
          <p:cNvSpPr/>
          <p:nvPr/>
        </p:nvSpPr>
        <p:spPr>
          <a:xfrm>
            <a:off x="428625" y="1948793"/>
            <a:ext cx="3355246"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Latest revision (2008 SNA) with 2025 update in progress</a:t>
            </a:r>
            <a:endParaRPr lang="en-US" sz="942" dirty="0"/>
          </a:p>
        </p:txBody>
      </p:sp>
      <p:pic>
        <p:nvPicPr>
          <p:cNvPr id="8" name="Image 2" descr="preencoded.png">    </p:cNvPr>
          <p:cNvPicPr>
            <a:picLocks noChangeAspect="1"/>
          </p:cNvPicPr>
          <p:nvPr/>
        </p:nvPicPr>
        <p:blipFill>
          <a:blip r:embed="rId3"/>
          <a:stretch>
            <a:fillRect/>
          </a:stretch>
        </p:blipFill>
        <p:spPr>
          <a:xfrm>
            <a:off x="214313" y="2305980"/>
            <a:ext cx="142875" cy="7144"/>
          </a:xfrm>
          <a:prstGeom prst="rect">
            <a:avLst/>
          </a:prstGeom>
        </p:spPr>
      </p:pic>
      <p:sp>
        <p:nvSpPr>
          <p:cNvPr id="9" name="Text 4"/>
          <p:cNvSpPr/>
          <p:nvPr/>
        </p:nvSpPr>
        <p:spPr>
          <a:xfrm>
            <a:off x="428625" y="2213111"/>
            <a:ext cx="3035843"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Harmonizes national accounting practices globally</a:t>
            </a:r>
            <a:endParaRPr lang="en-US" sz="942" dirty="0"/>
          </a:p>
        </p:txBody>
      </p:sp>
      <p:sp>
        <p:nvSpPr>
          <p:cNvPr id="10" name="Text 5"/>
          <p:cNvSpPr/>
          <p:nvPr/>
        </p:nvSpPr>
        <p:spPr>
          <a:xfrm>
            <a:off x="214313" y="2513149"/>
            <a:ext cx="4040488"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OECD Guidelines and Best Practices</a:t>
            </a:r>
            <a:endParaRPr lang="en-US" sz="1238" dirty="0"/>
          </a:p>
        </p:txBody>
      </p:sp>
      <p:sp>
        <p:nvSpPr>
          <p:cNvPr id="11" name="Text 6"/>
          <p:cNvSpPr/>
          <p:nvPr/>
        </p:nvSpPr>
        <p:spPr>
          <a:xfrm>
            <a:off x="214313" y="2820330"/>
            <a:ext cx="4040488" cy="540051"/>
          </a:xfrm>
          <a:prstGeom prst="rect">
            <a:avLst/>
          </a:prstGeom>
          <a:noFill/>
          <a:ln/>
        </p:spPr>
        <p:txBody>
          <a:bodyPr wrap="squar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The OECD provides methodological guidance on economic statistics, productivity measurement, and price indices to ensure comparability across member countries.</a:t>
            </a:r>
            <a:endParaRPr lang="en-US" sz="942" dirty="0"/>
          </a:p>
        </p:txBody>
      </p:sp>
      <p:pic>
        <p:nvPicPr>
          <p:cNvPr id="12" name="Image 3" descr="preencoded.png">    </p:cNvPr>
          <p:cNvPicPr>
            <a:picLocks noChangeAspect="1"/>
          </p:cNvPicPr>
          <p:nvPr/>
        </p:nvPicPr>
        <p:blipFill>
          <a:blip r:embed="rId4"/>
          <a:stretch>
            <a:fillRect/>
          </a:stretch>
        </p:blipFill>
        <p:spPr>
          <a:xfrm>
            <a:off x="214313" y="3560406"/>
            <a:ext cx="142875" cy="7144"/>
          </a:xfrm>
          <a:prstGeom prst="rect">
            <a:avLst/>
          </a:prstGeom>
        </p:spPr>
      </p:pic>
      <p:sp>
        <p:nvSpPr>
          <p:cNvPr id="13" name="Text 7"/>
          <p:cNvSpPr/>
          <p:nvPr/>
        </p:nvSpPr>
        <p:spPr>
          <a:xfrm>
            <a:off x="428625" y="3467537"/>
            <a:ext cx="3265894"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Specialized manuals for digital economy, globalization</a:t>
            </a:r>
            <a:endParaRPr lang="en-US" sz="942" dirty="0"/>
          </a:p>
        </p:txBody>
      </p:sp>
      <p:pic>
        <p:nvPicPr>
          <p:cNvPr id="14" name="Image 4" descr="preencoded.png">    </p:cNvPr>
          <p:cNvPicPr>
            <a:picLocks noChangeAspect="1"/>
          </p:cNvPicPr>
          <p:nvPr/>
        </p:nvPicPr>
        <p:blipFill>
          <a:blip r:embed="rId5"/>
          <a:stretch>
            <a:fillRect/>
          </a:stretch>
        </p:blipFill>
        <p:spPr>
          <a:xfrm>
            <a:off x="214313" y="3824725"/>
            <a:ext cx="142875" cy="7144"/>
          </a:xfrm>
          <a:prstGeom prst="rect">
            <a:avLst/>
          </a:prstGeom>
        </p:spPr>
      </p:pic>
      <p:sp>
        <p:nvSpPr>
          <p:cNvPr id="15" name="Text 8"/>
          <p:cNvSpPr/>
          <p:nvPr/>
        </p:nvSpPr>
        <p:spPr>
          <a:xfrm>
            <a:off x="428625" y="3731856"/>
            <a:ext cx="3072231"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Regular peer reviews of national statistical systems</a:t>
            </a:r>
            <a:endParaRPr lang="en-US" sz="942" dirty="0"/>
          </a:p>
        </p:txBody>
      </p:sp>
      <p:sp>
        <p:nvSpPr>
          <p:cNvPr id="16" name="Text 9"/>
          <p:cNvSpPr/>
          <p:nvPr/>
        </p:nvSpPr>
        <p:spPr>
          <a:xfrm>
            <a:off x="4746324" y="814388"/>
            <a:ext cx="4183363"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International Statistical Standards Adoption</a:t>
            </a:r>
            <a:endParaRPr lang="en-US" sz="1238" dirty="0"/>
          </a:p>
        </p:txBody>
      </p:sp>
      <p:pic>
        <p:nvPicPr>
          <p:cNvPr id="17" name="Image 5" descr="preencoded.png">    </p:cNvPr>
          <p:cNvPicPr>
            <a:picLocks noChangeAspect="1"/>
          </p:cNvPicPr>
          <p:nvPr/>
        </p:nvPicPr>
        <p:blipFill>
          <a:blip r:embed="rId6"/>
          <a:stretch>
            <a:fillRect/>
          </a:stretch>
        </p:blipFill>
        <p:spPr>
          <a:xfrm>
            <a:off x="4746324" y="1121569"/>
            <a:ext cx="4182666" cy="2857500"/>
          </a:xfrm>
          <a:prstGeom prst="rect">
            <a:avLst/>
          </a:prstGeom>
        </p:spPr>
      </p:pic>
      <p:sp>
        <p:nvSpPr>
          <p:cNvPr id="18" name="Text 10"/>
          <p:cNvSpPr/>
          <p:nvPr/>
        </p:nvSpPr>
        <p:spPr>
          <a:xfrm>
            <a:off x="4746324" y="4086225"/>
            <a:ext cx="4183363" cy="235744"/>
          </a:xfrm>
          <a:prstGeom prst="rect">
            <a:avLst/>
          </a:prstGeom>
          <a:noFill/>
          <a:ln/>
        </p:spPr>
        <p:txBody>
          <a:bodyPr wrap="none" lIns="0" tIns="0" rIns="0" bIns="0" rtlCol="0" anchor="ctr">
            <a:spAutoFit/>
          </a:bodyPr>
          <a:lstStyle/>
          <a:p>
            <a:pPr indent="0" marL="0">
              <a:buNone/>
            </a:pPr>
            <a:r>
              <a:rPr lang="en-US" sz="1238" b="1" dirty="0">
                <a:solidFill>
                  <a:srgbClr val="0077B6"/>
                </a:solidFill>
                <a:latin typeface="Noto Sans" pitchFamily="34" charset="0"/>
                <a:ea typeface="Noto Sans" pitchFamily="34" charset="-122"/>
                <a:cs typeface="Noto Sans" pitchFamily="34" charset="-120"/>
              </a:rPr>
              <a:t>Harmonization Challenges</a:t>
            </a:r>
            <a:endParaRPr lang="en-US" sz="1238" dirty="0"/>
          </a:p>
        </p:txBody>
      </p:sp>
      <p:pic>
        <p:nvPicPr>
          <p:cNvPr id="19" name="Image 6" descr="preencoded.png">    </p:cNvPr>
          <p:cNvPicPr>
            <a:picLocks noChangeAspect="1"/>
          </p:cNvPicPr>
          <p:nvPr/>
        </p:nvPicPr>
        <p:blipFill>
          <a:blip r:embed="rId7"/>
          <a:stretch>
            <a:fillRect/>
          </a:stretch>
        </p:blipFill>
        <p:spPr>
          <a:xfrm>
            <a:off x="4746324" y="4486275"/>
            <a:ext cx="142875" cy="7144"/>
          </a:xfrm>
          <a:prstGeom prst="rect">
            <a:avLst/>
          </a:prstGeom>
        </p:spPr>
      </p:pic>
      <p:sp>
        <p:nvSpPr>
          <p:cNvPr id="20" name="Text 11"/>
          <p:cNvSpPr/>
          <p:nvPr/>
        </p:nvSpPr>
        <p:spPr>
          <a:xfrm>
            <a:off x="4960637" y="4393406"/>
            <a:ext cx="3482941"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Balancing international comparability with national needs</a:t>
            </a:r>
            <a:endParaRPr lang="en-US" sz="942" dirty="0"/>
          </a:p>
        </p:txBody>
      </p:sp>
      <p:pic>
        <p:nvPicPr>
          <p:cNvPr id="21" name="Image 7" descr="preencoded.png">    </p:cNvPr>
          <p:cNvPicPr>
            <a:picLocks noChangeAspect="1"/>
          </p:cNvPicPr>
          <p:nvPr/>
        </p:nvPicPr>
        <p:blipFill>
          <a:blip r:embed="rId8"/>
          <a:stretch>
            <a:fillRect/>
          </a:stretch>
        </p:blipFill>
        <p:spPr>
          <a:xfrm>
            <a:off x="4746324" y="4750594"/>
            <a:ext cx="142875" cy="7144"/>
          </a:xfrm>
          <a:prstGeom prst="rect">
            <a:avLst/>
          </a:prstGeom>
        </p:spPr>
      </p:pic>
      <p:sp>
        <p:nvSpPr>
          <p:cNvPr id="22" name="Text 12"/>
          <p:cNvSpPr/>
          <p:nvPr/>
        </p:nvSpPr>
        <p:spPr>
          <a:xfrm>
            <a:off x="4960637" y="4657725"/>
            <a:ext cx="2781095"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Adapting to digital economy and globalization</a:t>
            </a:r>
            <a:endParaRPr lang="en-US" sz="942" dirty="0"/>
          </a:p>
        </p:txBody>
      </p:sp>
      <p:pic>
        <p:nvPicPr>
          <p:cNvPr id="23" name="Image 8" descr="preencoded.png">    </p:cNvPr>
          <p:cNvPicPr>
            <a:picLocks noChangeAspect="1"/>
          </p:cNvPicPr>
          <p:nvPr/>
        </p:nvPicPr>
        <p:blipFill>
          <a:blip r:embed="rId9"/>
          <a:stretch>
            <a:fillRect/>
          </a:stretch>
        </p:blipFill>
        <p:spPr>
          <a:xfrm>
            <a:off x="4746324" y="5014913"/>
            <a:ext cx="142875" cy="7144"/>
          </a:xfrm>
          <a:prstGeom prst="rect">
            <a:avLst/>
          </a:prstGeom>
        </p:spPr>
      </p:pic>
      <p:sp>
        <p:nvSpPr>
          <p:cNvPr id="24" name="Text 13"/>
          <p:cNvSpPr/>
          <p:nvPr/>
        </p:nvSpPr>
        <p:spPr>
          <a:xfrm>
            <a:off x="4960637" y="4922044"/>
            <a:ext cx="2405239" cy="192881"/>
          </a:xfrm>
          <a:prstGeom prst="rect">
            <a:avLst/>
          </a:prstGeom>
          <a:noFill/>
          <a:ln/>
        </p:spPr>
        <p:txBody>
          <a:bodyPr wrap="none" lIns="0" tIns="0" rIns="0" bIns="0" rtlCol="0" anchor="ctr">
            <a:spAutoFit/>
          </a:bodyPr>
          <a:lstStyle/>
          <a:p>
            <a:pPr indent="0" marL="0">
              <a:buNone/>
            </a:pPr>
            <a:r>
              <a:rPr lang="en-US" sz="942" dirty="0">
                <a:solidFill>
                  <a:srgbClr val="333333"/>
                </a:solidFill>
                <a:latin typeface="Noto Sans" pitchFamily="34" charset="0"/>
                <a:ea typeface="Noto Sans" pitchFamily="34" charset="-122"/>
                <a:cs typeface="Noto Sans" pitchFamily="34" charset="-120"/>
              </a:rPr>
              <a:t>Resource constraints in implementation</a:t>
            </a:r>
            <a:endParaRPr lang="en-US" sz="94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Key Measurement Challenges in the 21st Century</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78594" cy="142875"/>
          </a:xfrm>
          <a:prstGeom prst="rect">
            <a:avLst/>
          </a:prstGeom>
        </p:spPr>
      </p:pic>
      <p:sp>
        <p:nvSpPr>
          <p:cNvPr id="5" name="Text 1"/>
          <p:cNvSpPr/>
          <p:nvPr/>
        </p:nvSpPr>
        <p:spPr>
          <a:xfrm>
            <a:off x="450056" y="823317"/>
            <a:ext cx="2779505"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Digital Economy and Intangible Assets </a:t>
            </a:r>
            <a:endParaRPr lang="en-US" sz="1046" dirty="0"/>
          </a:p>
        </p:txBody>
      </p:sp>
      <p:sp>
        <p:nvSpPr>
          <p:cNvPr id="6" name="Text 2"/>
          <p:cNvSpPr/>
          <p:nvPr/>
        </p:nvSpPr>
        <p:spPr>
          <a:xfrm>
            <a:off x="214313" y="1064419"/>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Measuring value creation in digital platforms, free digital services, and data as an asset. Capturing investment in intangible capital including software, R&amp;D, and organizational capital. </a:t>
            </a:r>
            <a:endParaRPr lang="en-US" sz="837" dirty="0"/>
          </a:p>
        </p:txBody>
      </p:sp>
      <p:pic>
        <p:nvPicPr>
          <p:cNvPr id="7" name="Image 2" descr="preencoded.png">    </p:cNvPr>
          <p:cNvPicPr>
            <a:picLocks noChangeAspect="1"/>
          </p:cNvPicPr>
          <p:nvPr/>
        </p:nvPicPr>
        <p:blipFill>
          <a:blip r:embed="rId3"/>
          <a:stretch>
            <a:fillRect/>
          </a:stretch>
        </p:blipFill>
        <p:spPr>
          <a:xfrm>
            <a:off x="214313" y="1687320"/>
            <a:ext cx="142875" cy="142875"/>
          </a:xfrm>
          <a:prstGeom prst="rect">
            <a:avLst/>
          </a:prstGeom>
        </p:spPr>
      </p:pic>
      <p:sp>
        <p:nvSpPr>
          <p:cNvPr id="8" name="Text 3"/>
          <p:cNvSpPr/>
          <p:nvPr/>
        </p:nvSpPr>
        <p:spPr>
          <a:xfrm>
            <a:off x="414338" y="1660531"/>
            <a:ext cx="3091402"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Globalization and Supply Chain Complexity </a:t>
            </a:r>
            <a:endParaRPr lang="en-US" sz="1046" dirty="0"/>
          </a:p>
        </p:txBody>
      </p:sp>
      <p:sp>
        <p:nvSpPr>
          <p:cNvPr id="9" name="Text 4"/>
          <p:cNvSpPr/>
          <p:nvPr/>
        </p:nvSpPr>
        <p:spPr>
          <a:xfrm>
            <a:off x="214313" y="1901633"/>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Tracking multinational enterprises, transfer pricing, and global value chains. Attributing production and income across national boundaries in increasingly complex networks. </a:t>
            </a:r>
            <a:endParaRPr lang="en-US" sz="837" dirty="0"/>
          </a:p>
        </p:txBody>
      </p:sp>
      <p:pic>
        <p:nvPicPr>
          <p:cNvPr id="10" name="Image 3" descr="preencoded.png">    </p:cNvPr>
          <p:cNvPicPr>
            <a:picLocks noChangeAspect="1"/>
          </p:cNvPicPr>
          <p:nvPr/>
        </p:nvPicPr>
        <p:blipFill>
          <a:blip r:embed="rId4"/>
          <a:stretch>
            <a:fillRect/>
          </a:stretch>
        </p:blipFill>
        <p:spPr>
          <a:xfrm>
            <a:off x="214313" y="2524534"/>
            <a:ext cx="142875" cy="142875"/>
          </a:xfrm>
          <a:prstGeom prst="rect">
            <a:avLst/>
          </a:prstGeom>
        </p:spPr>
      </p:pic>
      <p:sp>
        <p:nvSpPr>
          <p:cNvPr id="11" name="Text 5"/>
          <p:cNvSpPr/>
          <p:nvPr/>
        </p:nvSpPr>
        <p:spPr>
          <a:xfrm>
            <a:off x="414338" y="2497745"/>
            <a:ext cx="340787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Quality Adjustments and Technological Change </a:t>
            </a:r>
            <a:endParaRPr lang="en-US" sz="1046" dirty="0"/>
          </a:p>
        </p:txBody>
      </p:sp>
      <p:sp>
        <p:nvSpPr>
          <p:cNvPr id="12" name="Text 6"/>
          <p:cNvSpPr/>
          <p:nvPr/>
        </p:nvSpPr>
        <p:spPr>
          <a:xfrm>
            <a:off x="214313" y="2738847"/>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Accounting for rapid quality improvements in technology products and services. Developing appropriate hedonic methods for new and evolving products, especially in healthcare and digital services. </a:t>
            </a:r>
            <a:endParaRPr lang="en-US" sz="837" dirty="0"/>
          </a:p>
        </p:txBody>
      </p:sp>
      <p:pic>
        <p:nvPicPr>
          <p:cNvPr id="13" name="Image 4" descr="preencoded.png">    </p:cNvPr>
          <p:cNvPicPr>
            <a:picLocks noChangeAspect="1"/>
          </p:cNvPicPr>
          <p:nvPr/>
        </p:nvPicPr>
        <p:blipFill>
          <a:blip r:embed="rId5"/>
          <a:stretch>
            <a:fillRect/>
          </a:stretch>
        </p:blipFill>
        <p:spPr>
          <a:xfrm>
            <a:off x="214313" y="3361748"/>
            <a:ext cx="142875" cy="142875"/>
          </a:xfrm>
          <a:prstGeom prst="rect">
            <a:avLst/>
          </a:prstGeom>
        </p:spPr>
      </p:pic>
      <p:sp>
        <p:nvSpPr>
          <p:cNvPr id="14" name="Text 7"/>
          <p:cNvSpPr/>
          <p:nvPr/>
        </p:nvSpPr>
        <p:spPr>
          <a:xfrm>
            <a:off x="414338" y="3334959"/>
            <a:ext cx="3522873"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Environmental and Sustainability Considerations </a:t>
            </a:r>
            <a:endParaRPr lang="en-US" sz="1046" dirty="0"/>
          </a:p>
        </p:txBody>
      </p:sp>
      <p:sp>
        <p:nvSpPr>
          <p:cNvPr id="15" name="Text 8"/>
          <p:cNvSpPr/>
          <p:nvPr/>
        </p:nvSpPr>
        <p:spPr>
          <a:xfrm>
            <a:off x="214313" y="3576061"/>
            <a:ext cx="4650581" cy="480027"/>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Integrating natural capital and ecosystem services into economic accounts. Measuring climate impacts, carbon accounting, and sustainability metrics alongside traditional economic indicators. </a:t>
            </a:r>
            <a:endParaRPr lang="en-US" sz="837" dirty="0"/>
          </a:p>
        </p:txBody>
      </p:sp>
      <p:pic>
        <p:nvPicPr>
          <p:cNvPr id="16" name="Image 5" descr="preencoded.png">    </p:cNvPr>
          <p:cNvPicPr>
            <a:picLocks noChangeAspect="1"/>
          </p:cNvPicPr>
          <p:nvPr/>
        </p:nvPicPr>
        <p:blipFill>
          <a:blip r:embed="rId6"/>
          <a:stretch>
            <a:fillRect/>
          </a:stretch>
        </p:blipFill>
        <p:spPr>
          <a:xfrm>
            <a:off x="5361384" y="1389459"/>
            <a:ext cx="3214688" cy="2857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80696"/>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The Stiglitz Commission Legacy</a:t>
            </a:r>
            <a:endParaRPr lang="en-US" sz="2025" dirty="0"/>
          </a:p>
        </p:txBody>
      </p:sp>
      <p:sp>
        <p:nvSpPr>
          <p:cNvPr id="4" name="Text 1"/>
          <p:cNvSpPr/>
          <p:nvPr/>
        </p:nvSpPr>
        <p:spPr>
          <a:xfrm>
            <a:off x="214313" y="814388"/>
            <a:ext cx="4040488" cy="342900"/>
          </a:xfrm>
          <a:prstGeom prst="rect">
            <a:avLst/>
          </a:prstGeom>
          <a:noFill/>
          <a:ln/>
        </p:spPr>
        <p:txBody>
          <a:bodyPr wrap="square" lIns="127508" tIns="0" rIns="0" bIns="0" rtlCol="0" anchor="ctr">
            <a:spAutoFit/>
          </a:bodyPr>
          <a:lstStyle/>
          <a:p>
            <a:pPr indent="0" marL="0">
              <a:buNone/>
            </a:pPr>
            <a:r>
              <a:rPr lang="en-US" sz="837" i="1" dirty="0">
                <a:solidFill>
                  <a:srgbClr val="0077B6"/>
                </a:solidFill>
                <a:latin typeface="Noto Sans" pitchFamily="34" charset="0"/>
                <a:ea typeface="Noto Sans" pitchFamily="34" charset="-122"/>
                <a:cs typeface="Noto Sans" pitchFamily="34" charset="-120"/>
              </a:rPr>
              <a:t> "What we measure affects what we do; and if our measurements are flawed, decisions may be distorted." — Stiglitz-Sen-Fitoussi Commission </a:t>
            </a:r>
            <a:endParaRPr lang="en-US" sz="837" dirty="0"/>
          </a:p>
        </p:txBody>
      </p:sp>
      <p:pic>
        <p:nvPicPr>
          <p:cNvPr id="5" name="Image 1" descr="preencoded.png">    </p:cNvPr>
          <p:cNvPicPr>
            <a:picLocks noChangeAspect="1"/>
          </p:cNvPicPr>
          <p:nvPr/>
        </p:nvPicPr>
        <p:blipFill>
          <a:blip r:embed="rId2"/>
          <a:stretch>
            <a:fillRect/>
          </a:stretch>
        </p:blipFill>
        <p:spPr>
          <a:xfrm>
            <a:off x="214313" y="1300163"/>
            <a:ext cx="142875" cy="142875"/>
          </a:xfrm>
          <a:prstGeom prst="rect">
            <a:avLst/>
          </a:prstGeom>
        </p:spPr>
      </p:pic>
      <p:sp>
        <p:nvSpPr>
          <p:cNvPr id="6" name="Text 2"/>
          <p:cNvSpPr/>
          <p:nvPr/>
        </p:nvSpPr>
        <p:spPr>
          <a:xfrm>
            <a:off x="414338" y="1273373"/>
            <a:ext cx="148590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Origins and Purpose </a:t>
            </a:r>
            <a:endParaRPr lang="en-US" sz="1046" dirty="0"/>
          </a:p>
        </p:txBody>
      </p:sp>
      <p:sp>
        <p:nvSpPr>
          <p:cNvPr id="7" name="Text 3"/>
          <p:cNvSpPr/>
          <p:nvPr/>
        </p:nvSpPr>
        <p:spPr>
          <a:xfrm>
            <a:off x="214313" y="1514475"/>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Commission on the Measurement of Economic Performance and Social Progress was established in 2008 by French President Nicolas Sarkozy, led by Nobel laureate economists Joseph Stiglitz, Amartya Sen, and Jean-Paul Fitoussi. </a:t>
            </a:r>
            <a:endParaRPr lang="en-US" sz="837" dirty="0"/>
          </a:p>
        </p:txBody>
      </p:sp>
      <p:pic>
        <p:nvPicPr>
          <p:cNvPr id="8" name="Image 2" descr="preencoded.png">    </p:cNvPr>
          <p:cNvPicPr>
            <a:picLocks noChangeAspect="1"/>
          </p:cNvPicPr>
          <p:nvPr/>
        </p:nvPicPr>
        <p:blipFill>
          <a:blip r:embed="rId3"/>
          <a:stretch>
            <a:fillRect/>
          </a:stretch>
        </p:blipFill>
        <p:spPr>
          <a:xfrm>
            <a:off x="214313" y="2247379"/>
            <a:ext cx="114300" cy="114300"/>
          </a:xfrm>
          <a:prstGeom prst="rect">
            <a:avLst/>
          </a:prstGeom>
        </p:spPr>
      </p:pic>
      <p:sp>
        <p:nvSpPr>
          <p:cNvPr id="9" name="Text 4"/>
          <p:cNvSpPr/>
          <p:nvPr/>
        </p:nvSpPr>
        <p:spPr>
          <a:xfrm>
            <a:off x="400050" y="2225948"/>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Addressed limitations of GDP as a measure of economic performance and social progress</a:t>
            </a:r>
            <a:endParaRPr lang="en-US" sz="837" dirty="0"/>
          </a:p>
        </p:txBody>
      </p:sp>
      <p:pic>
        <p:nvPicPr>
          <p:cNvPr id="10" name="Image 3" descr="preencoded.png">    </p:cNvPr>
          <p:cNvPicPr>
            <a:picLocks noChangeAspect="1"/>
          </p:cNvPicPr>
          <p:nvPr/>
        </p:nvPicPr>
        <p:blipFill>
          <a:blip r:embed="rId4"/>
          <a:stretch>
            <a:fillRect/>
          </a:stretch>
        </p:blipFill>
        <p:spPr>
          <a:xfrm>
            <a:off x="214313" y="2647429"/>
            <a:ext cx="114300" cy="114300"/>
          </a:xfrm>
          <a:prstGeom prst="rect">
            <a:avLst/>
          </a:prstGeom>
        </p:spPr>
      </p:pic>
      <p:sp>
        <p:nvSpPr>
          <p:cNvPr id="11" name="Text 5"/>
          <p:cNvSpPr/>
          <p:nvPr/>
        </p:nvSpPr>
        <p:spPr>
          <a:xfrm>
            <a:off x="400050" y="2625998"/>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Published influential report in 2009 that transformed economic measurement globally</a:t>
            </a:r>
            <a:endParaRPr lang="en-US" sz="837" dirty="0"/>
          </a:p>
        </p:txBody>
      </p:sp>
      <p:pic>
        <p:nvPicPr>
          <p:cNvPr id="12" name="Image 4" descr="preencoded.png">    </p:cNvPr>
          <p:cNvPicPr>
            <a:picLocks noChangeAspect="1"/>
          </p:cNvPicPr>
          <p:nvPr/>
        </p:nvPicPr>
        <p:blipFill>
          <a:blip r:embed="rId5"/>
          <a:stretch>
            <a:fillRect/>
          </a:stretch>
        </p:blipFill>
        <p:spPr>
          <a:xfrm>
            <a:off x="214313" y="3111773"/>
            <a:ext cx="142875" cy="142875"/>
          </a:xfrm>
          <a:prstGeom prst="rect">
            <a:avLst/>
          </a:prstGeom>
        </p:spPr>
      </p:pic>
      <p:sp>
        <p:nvSpPr>
          <p:cNvPr id="13" name="Text 6"/>
          <p:cNvSpPr/>
          <p:nvPr/>
        </p:nvSpPr>
        <p:spPr>
          <a:xfrm>
            <a:off x="414338" y="3084984"/>
            <a:ext cx="1222586"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The Three Pillars </a:t>
            </a:r>
            <a:endParaRPr lang="en-US" sz="1046" dirty="0"/>
          </a:p>
        </p:txBody>
      </p:sp>
      <p:sp>
        <p:nvSpPr>
          <p:cNvPr id="14" name="Text 7"/>
          <p:cNvSpPr/>
          <p:nvPr/>
        </p:nvSpPr>
        <p:spPr>
          <a:xfrm>
            <a:off x="214313" y="3326085"/>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Commission's recommendations were organized around three main conceptual pillars that continue to guide statistical innovation today. </a:t>
            </a:r>
            <a:endParaRPr lang="en-US" sz="837" dirty="0"/>
          </a:p>
        </p:txBody>
      </p:sp>
      <p:pic>
        <p:nvPicPr>
          <p:cNvPr id="15" name="Image 5" descr="preencoded.png">    </p:cNvPr>
          <p:cNvPicPr>
            <a:picLocks noChangeAspect="1"/>
          </p:cNvPicPr>
          <p:nvPr/>
        </p:nvPicPr>
        <p:blipFill>
          <a:blip r:embed="rId6"/>
          <a:stretch>
            <a:fillRect/>
          </a:stretch>
        </p:blipFill>
        <p:spPr>
          <a:xfrm>
            <a:off x="214313" y="3738972"/>
            <a:ext cx="114300" cy="114300"/>
          </a:xfrm>
          <a:prstGeom prst="rect">
            <a:avLst/>
          </a:prstGeom>
        </p:spPr>
      </p:pic>
      <p:sp>
        <p:nvSpPr>
          <p:cNvPr id="16" name="Text 8"/>
          <p:cNvSpPr/>
          <p:nvPr/>
        </p:nvSpPr>
        <p:spPr>
          <a:xfrm>
            <a:off x="400050" y="3717541"/>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Classical GDP issues: improving measurement within the existing framework</a:t>
            </a:r>
            <a:endParaRPr lang="en-US" sz="837" dirty="0"/>
          </a:p>
        </p:txBody>
      </p:sp>
      <p:pic>
        <p:nvPicPr>
          <p:cNvPr id="17" name="Image 6" descr="preencoded.png">    </p:cNvPr>
          <p:cNvPicPr>
            <a:picLocks noChangeAspect="1"/>
          </p:cNvPicPr>
          <p:nvPr/>
        </p:nvPicPr>
        <p:blipFill>
          <a:blip r:embed="rId7"/>
          <a:stretch>
            <a:fillRect/>
          </a:stretch>
        </p:blipFill>
        <p:spPr>
          <a:xfrm>
            <a:off x="214313" y="4139022"/>
            <a:ext cx="114300" cy="114300"/>
          </a:xfrm>
          <a:prstGeom prst="rect">
            <a:avLst/>
          </a:prstGeom>
        </p:spPr>
      </p:pic>
      <p:sp>
        <p:nvSpPr>
          <p:cNvPr id="18" name="Text 9"/>
          <p:cNvSpPr/>
          <p:nvPr/>
        </p:nvSpPr>
        <p:spPr>
          <a:xfrm>
            <a:off x="400050" y="4117591"/>
            <a:ext cx="324315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Quality of life: incorporating broader measures of well-being</a:t>
            </a:r>
            <a:endParaRPr lang="en-US" sz="837" dirty="0"/>
          </a:p>
        </p:txBody>
      </p:sp>
      <p:pic>
        <p:nvPicPr>
          <p:cNvPr id="19" name="Image 7" descr="preencoded.png">    </p:cNvPr>
          <p:cNvPicPr>
            <a:picLocks noChangeAspect="1"/>
          </p:cNvPicPr>
          <p:nvPr/>
        </p:nvPicPr>
        <p:blipFill>
          <a:blip r:embed="rId8"/>
          <a:stretch>
            <a:fillRect/>
          </a:stretch>
        </p:blipFill>
        <p:spPr>
          <a:xfrm>
            <a:off x="214313" y="4367622"/>
            <a:ext cx="114300" cy="114300"/>
          </a:xfrm>
          <a:prstGeom prst="rect">
            <a:avLst/>
          </a:prstGeom>
        </p:spPr>
      </p:pic>
      <p:sp>
        <p:nvSpPr>
          <p:cNvPr id="20" name="Text 10"/>
          <p:cNvSpPr/>
          <p:nvPr/>
        </p:nvSpPr>
        <p:spPr>
          <a:xfrm>
            <a:off x="400050" y="4346191"/>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Sustainable development and environment: assessing intergenerational equity</a:t>
            </a:r>
            <a:endParaRPr lang="en-US" sz="837" dirty="0"/>
          </a:p>
        </p:txBody>
      </p:sp>
      <p:sp>
        <p:nvSpPr>
          <p:cNvPr id="21" name="Text 11"/>
          <p:cNvSpPr/>
          <p:nvPr/>
        </p:nvSpPr>
        <p:spPr>
          <a:xfrm>
            <a:off x="271463" y="4805176"/>
            <a:ext cx="1757949"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Impact on U.S. Statistics </a:t>
            </a:r>
            <a:endParaRPr lang="en-US" sz="1046" dirty="0"/>
          </a:p>
        </p:txBody>
      </p:sp>
      <p:sp>
        <p:nvSpPr>
          <p:cNvPr id="22" name="Text 12"/>
          <p:cNvSpPr/>
          <p:nvPr/>
        </p:nvSpPr>
        <p:spPr>
          <a:xfrm>
            <a:off x="214313" y="5046278"/>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Commission's work has influenced numerous initiatives in the U.S. statistical system to expand beyond traditional economic measures. </a:t>
            </a:r>
            <a:endParaRPr lang="en-US" sz="837" dirty="0"/>
          </a:p>
        </p:txBody>
      </p:sp>
      <p:pic>
        <p:nvPicPr>
          <p:cNvPr id="23" name="Image 8" descr="preencoded.png">    </p:cNvPr>
          <p:cNvPicPr>
            <a:picLocks noChangeAspect="1"/>
          </p:cNvPicPr>
          <p:nvPr/>
        </p:nvPicPr>
        <p:blipFill>
          <a:blip r:embed="rId9"/>
          <a:stretch>
            <a:fillRect/>
          </a:stretch>
        </p:blipFill>
        <p:spPr>
          <a:xfrm>
            <a:off x="214313" y="5459164"/>
            <a:ext cx="114300" cy="114300"/>
          </a:xfrm>
          <a:prstGeom prst="rect">
            <a:avLst/>
          </a:prstGeom>
        </p:spPr>
      </p:pic>
      <p:sp>
        <p:nvSpPr>
          <p:cNvPr id="24" name="Text 13"/>
          <p:cNvSpPr/>
          <p:nvPr/>
        </p:nvSpPr>
        <p:spPr>
          <a:xfrm>
            <a:off x="400050" y="5437733"/>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BEA's development of distributional national accounts and satellite accounts</a:t>
            </a:r>
            <a:endParaRPr lang="en-US" sz="837" dirty="0"/>
          </a:p>
        </p:txBody>
      </p:sp>
      <p:pic>
        <p:nvPicPr>
          <p:cNvPr id="25" name="Image 9" descr="preencoded.png">    </p:cNvPr>
          <p:cNvPicPr>
            <a:picLocks noChangeAspect="1"/>
          </p:cNvPicPr>
          <p:nvPr/>
        </p:nvPicPr>
        <p:blipFill>
          <a:blip r:embed="rId10"/>
          <a:stretch>
            <a:fillRect/>
          </a:stretch>
        </p:blipFill>
        <p:spPr>
          <a:xfrm>
            <a:off x="214313" y="5859214"/>
            <a:ext cx="114300" cy="114300"/>
          </a:xfrm>
          <a:prstGeom prst="rect">
            <a:avLst/>
          </a:prstGeom>
        </p:spPr>
      </p:pic>
      <p:sp>
        <p:nvSpPr>
          <p:cNvPr id="26" name="Text 14"/>
          <p:cNvSpPr/>
          <p:nvPr/>
        </p:nvSpPr>
        <p:spPr>
          <a:xfrm>
            <a:off x="400050" y="5837783"/>
            <a:ext cx="344021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Enhanced focus on household perspective in economic statistics</a:t>
            </a:r>
            <a:endParaRPr lang="en-US" sz="837" dirty="0"/>
          </a:p>
        </p:txBody>
      </p:sp>
      <p:pic>
        <p:nvPicPr>
          <p:cNvPr id="27" name="Image 10" descr="preencoded.png">    </p:cNvPr>
          <p:cNvPicPr>
            <a:picLocks noChangeAspect="1"/>
          </p:cNvPicPr>
          <p:nvPr/>
        </p:nvPicPr>
        <p:blipFill>
          <a:blip r:embed="rId11"/>
          <a:stretch>
            <a:fillRect/>
          </a:stretch>
        </p:blipFill>
        <p:spPr>
          <a:xfrm>
            <a:off x="4873461" y="1600870"/>
            <a:ext cx="3929063" cy="3571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5918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indent="0" marL="0">
              <a:buNone/>
            </a:pPr>
            <a:r>
              <a:rPr lang="en-US" sz="2025" b="1" dirty="0">
                <a:solidFill>
                  <a:srgbClr val="003366"/>
                </a:solidFill>
                <a:latin typeface="Noto Sans" pitchFamily="34" charset="0"/>
                <a:ea typeface="Noto Sans" pitchFamily="34" charset="-122"/>
                <a:cs typeface="Noto Sans" pitchFamily="34" charset="-120"/>
              </a:rPr>
              <a:t>The NIPA Framework</a:t>
            </a:r>
            <a:endParaRPr lang="en-US" sz="2025" dirty="0"/>
          </a:p>
        </p:txBody>
      </p:sp>
      <p:pic>
        <p:nvPicPr>
          <p:cNvPr id="4" name="Image 1" descr="preencoded.png">    </p:cNvPr>
          <p:cNvPicPr>
            <a:picLocks noChangeAspect="1"/>
          </p:cNvPicPr>
          <p:nvPr/>
        </p:nvPicPr>
        <p:blipFill>
          <a:blip r:embed="rId2"/>
          <a:stretch>
            <a:fillRect/>
          </a:stretch>
        </p:blipFill>
        <p:spPr>
          <a:xfrm>
            <a:off x="214313" y="850106"/>
            <a:ext cx="160734" cy="142875"/>
          </a:xfrm>
          <a:prstGeom prst="rect">
            <a:avLst/>
          </a:prstGeom>
        </p:spPr>
      </p:pic>
      <p:sp>
        <p:nvSpPr>
          <p:cNvPr id="5" name="Text 1"/>
          <p:cNvSpPr/>
          <p:nvPr/>
        </p:nvSpPr>
        <p:spPr>
          <a:xfrm>
            <a:off x="432197" y="823317"/>
            <a:ext cx="1992548"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Structure and Organization </a:t>
            </a:r>
            <a:endParaRPr lang="en-US" sz="1046" dirty="0"/>
          </a:p>
        </p:txBody>
      </p:sp>
      <p:sp>
        <p:nvSpPr>
          <p:cNvPr id="6" name="Text 2"/>
          <p:cNvSpPr/>
          <p:nvPr/>
        </p:nvSpPr>
        <p:spPr>
          <a:xfrm>
            <a:off x="214313" y="1064419"/>
            <a:ext cx="4040488" cy="640035"/>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National Income and Product Accounts (NIPAs) provide a comprehensive framework for tracking economic activity in the United States, organized around a set of integrated accounts that show production, income, and expenditure flows. </a:t>
            </a:r>
            <a:endParaRPr lang="en-US" sz="837" dirty="0"/>
          </a:p>
        </p:txBody>
      </p:sp>
      <p:pic>
        <p:nvPicPr>
          <p:cNvPr id="7" name="Image 2" descr="preencoded.png">    </p:cNvPr>
          <p:cNvPicPr>
            <a:picLocks noChangeAspect="1"/>
          </p:cNvPicPr>
          <p:nvPr/>
        </p:nvPicPr>
        <p:blipFill>
          <a:blip r:embed="rId3"/>
          <a:stretch>
            <a:fillRect/>
          </a:stretch>
        </p:blipFill>
        <p:spPr>
          <a:xfrm>
            <a:off x="214313" y="1797323"/>
            <a:ext cx="114300" cy="114300"/>
          </a:xfrm>
          <a:prstGeom prst="rect">
            <a:avLst/>
          </a:prstGeom>
        </p:spPr>
      </p:pic>
      <p:sp>
        <p:nvSpPr>
          <p:cNvPr id="8" name="Text 3"/>
          <p:cNvSpPr/>
          <p:nvPr/>
        </p:nvSpPr>
        <p:spPr>
          <a:xfrm>
            <a:off x="400050" y="1775892"/>
            <a:ext cx="3854751" cy="51435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Seven major account types: domestic income and product, personal income and outlay, government, foreign transactions, saving and investment, and private enterprise</a:t>
            </a:r>
            <a:endParaRPr lang="en-US" sz="837" dirty="0"/>
          </a:p>
        </p:txBody>
      </p:sp>
      <p:pic>
        <p:nvPicPr>
          <p:cNvPr id="9" name="Image 3" descr="preencoded.png">    </p:cNvPr>
          <p:cNvPicPr>
            <a:picLocks noChangeAspect="1"/>
          </p:cNvPicPr>
          <p:nvPr/>
        </p:nvPicPr>
        <p:blipFill>
          <a:blip r:embed="rId4"/>
          <a:stretch>
            <a:fillRect/>
          </a:stretch>
        </p:blipFill>
        <p:spPr>
          <a:xfrm>
            <a:off x="214313" y="2368823"/>
            <a:ext cx="114300" cy="114300"/>
          </a:xfrm>
          <a:prstGeom prst="rect">
            <a:avLst/>
          </a:prstGeom>
        </p:spPr>
      </p:pic>
      <p:sp>
        <p:nvSpPr>
          <p:cNvPr id="10" name="Text 4"/>
          <p:cNvSpPr/>
          <p:nvPr/>
        </p:nvSpPr>
        <p:spPr>
          <a:xfrm>
            <a:off x="400050" y="2347392"/>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Double-entry accounting system ensures internal consistency across accounts</a:t>
            </a:r>
            <a:endParaRPr lang="en-US" sz="837" dirty="0"/>
          </a:p>
        </p:txBody>
      </p:sp>
      <p:pic>
        <p:nvPicPr>
          <p:cNvPr id="11" name="Image 4" descr="preencoded.png">    </p:cNvPr>
          <p:cNvPicPr>
            <a:picLocks noChangeAspect="1"/>
          </p:cNvPicPr>
          <p:nvPr/>
        </p:nvPicPr>
        <p:blipFill>
          <a:blip r:embed="rId5"/>
          <a:stretch>
            <a:fillRect/>
          </a:stretch>
        </p:blipFill>
        <p:spPr>
          <a:xfrm>
            <a:off x="214313" y="2833167"/>
            <a:ext cx="125016" cy="142875"/>
          </a:xfrm>
          <a:prstGeom prst="rect">
            <a:avLst/>
          </a:prstGeom>
        </p:spPr>
      </p:pic>
      <p:sp>
        <p:nvSpPr>
          <p:cNvPr id="12" name="Text 5"/>
          <p:cNvSpPr/>
          <p:nvPr/>
        </p:nvSpPr>
        <p:spPr>
          <a:xfrm>
            <a:off x="396478" y="2806378"/>
            <a:ext cx="157835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Temporal Dimensions </a:t>
            </a:r>
            <a:endParaRPr lang="en-US" sz="1046" dirty="0"/>
          </a:p>
        </p:txBody>
      </p:sp>
      <p:sp>
        <p:nvSpPr>
          <p:cNvPr id="13" name="Text 6"/>
          <p:cNvSpPr/>
          <p:nvPr/>
        </p:nvSpPr>
        <p:spPr>
          <a:xfrm>
            <a:off x="214313" y="3047479"/>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NIPAs are produced at multiple frequencies to support different analytical needs, with varying levels of detail and revision schedules. </a:t>
            </a:r>
            <a:endParaRPr lang="en-US" sz="837" dirty="0"/>
          </a:p>
        </p:txBody>
      </p:sp>
      <p:pic>
        <p:nvPicPr>
          <p:cNvPr id="14" name="Image 5" descr="preencoded.png">    </p:cNvPr>
          <p:cNvPicPr>
            <a:picLocks noChangeAspect="1"/>
          </p:cNvPicPr>
          <p:nvPr/>
        </p:nvPicPr>
        <p:blipFill>
          <a:blip r:embed="rId6"/>
          <a:stretch>
            <a:fillRect/>
          </a:stretch>
        </p:blipFill>
        <p:spPr>
          <a:xfrm>
            <a:off x="214313" y="3460366"/>
            <a:ext cx="114300" cy="114300"/>
          </a:xfrm>
          <a:prstGeom prst="rect">
            <a:avLst/>
          </a:prstGeom>
        </p:spPr>
      </p:pic>
      <p:sp>
        <p:nvSpPr>
          <p:cNvPr id="15" name="Text 7"/>
          <p:cNvSpPr/>
          <p:nvPr/>
        </p:nvSpPr>
        <p:spPr>
          <a:xfrm>
            <a:off x="400050" y="3438934"/>
            <a:ext cx="3667451"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Quarterly estimates (advance, second, third) with monthly indicators</a:t>
            </a:r>
            <a:endParaRPr lang="en-US" sz="837" dirty="0"/>
          </a:p>
        </p:txBody>
      </p:sp>
      <p:pic>
        <p:nvPicPr>
          <p:cNvPr id="16" name="Image 6" descr="preencoded.png">    </p:cNvPr>
          <p:cNvPicPr>
            <a:picLocks noChangeAspect="1"/>
          </p:cNvPicPr>
          <p:nvPr/>
        </p:nvPicPr>
        <p:blipFill>
          <a:blip r:embed="rId7"/>
          <a:stretch>
            <a:fillRect/>
          </a:stretch>
        </p:blipFill>
        <p:spPr>
          <a:xfrm>
            <a:off x="214313" y="3688966"/>
            <a:ext cx="114300" cy="114300"/>
          </a:xfrm>
          <a:prstGeom prst="rect">
            <a:avLst/>
          </a:prstGeom>
        </p:spPr>
      </p:pic>
      <p:sp>
        <p:nvSpPr>
          <p:cNvPr id="17" name="Text 8"/>
          <p:cNvSpPr/>
          <p:nvPr/>
        </p:nvSpPr>
        <p:spPr>
          <a:xfrm>
            <a:off x="400050" y="3667534"/>
            <a:ext cx="3854751" cy="342900"/>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Annual revisions each July and comprehensive revisions approximately every 5 years</a:t>
            </a:r>
            <a:endParaRPr lang="en-US" sz="837" dirty="0"/>
          </a:p>
        </p:txBody>
      </p:sp>
      <p:pic>
        <p:nvPicPr>
          <p:cNvPr id="18" name="Image 7" descr="preencoded.png">    </p:cNvPr>
          <p:cNvPicPr>
            <a:picLocks noChangeAspect="1"/>
          </p:cNvPicPr>
          <p:nvPr/>
        </p:nvPicPr>
        <p:blipFill>
          <a:blip r:embed="rId8"/>
          <a:stretch>
            <a:fillRect/>
          </a:stretch>
        </p:blipFill>
        <p:spPr>
          <a:xfrm>
            <a:off x="214313" y="4153309"/>
            <a:ext cx="89297" cy="142875"/>
          </a:xfrm>
          <a:prstGeom prst="rect">
            <a:avLst/>
          </a:prstGeom>
        </p:spPr>
      </p:pic>
      <p:sp>
        <p:nvSpPr>
          <p:cNvPr id="19" name="Text 9"/>
          <p:cNvSpPr/>
          <p:nvPr/>
        </p:nvSpPr>
        <p:spPr>
          <a:xfrm>
            <a:off x="360759" y="4126520"/>
            <a:ext cx="1416890" cy="194667"/>
          </a:xfrm>
          <a:prstGeom prst="rect">
            <a:avLst/>
          </a:prstGeom>
          <a:noFill/>
          <a:ln/>
        </p:spPr>
        <p:txBody>
          <a:bodyPr wrap="none" lIns="0" tIns="0" rIns="0" bIns="0" rtlCol="0" anchor="ctr">
            <a:spAutoFit/>
          </a:bodyPr>
          <a:lstStyle/>
          <a:p>
            <a:pPr indent="0" marL="0">
              <a:buNone/>
            </a:pPr>
            <a:r>
              <a:rPr lang="en-US" sz="1046" b="1" dirty="0">
                <a:solidFill>
                  <a:srgbClr val="0077B6"/>
                </a:solidFill>
                <a:latin typeface="Noto Sans" pitchFamily="34" charset="0"/>
                <a:ea typeface="Noto Sans" pitchFamily="34" charset="-122"/>
                <a:cs typeface="Noto Sans" pitchFamily="34" charset="-120"/>
              </a:rPr>
              <a:t> Valuation Concepts </a:t>
            </a:r>
            <a:endParaRPr lang="en-US" sz="1046" dirty="0"/>
          </a:p>
        </p:txBody>
      </p:sp>
      <p:sp>
        <p:nvSpPr>
          <p:cNvPr id="20" name="Text 10"/>
          <p:cNvSpPr/>
          <p:nvPr/>
        </p:nvSpPr>
        <p:spPr>
          <a:xfrm>
            <a:off x="214313" y="4367622"/>
            <a:ext cx="4040488" cy="320018"/>
          </a:xfrm>
          <a:prstGeom prst="rect">
            <a:avLst/>
          </a:prstGeom>
          <a:noFill/>
          <a:ln/>
        </p:spPr>
        <p:txBody>
          <a:bodyPr wrap="squar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 The NIPAs employ several valuation approaches to measure economic activity, each serving different analytical purposes. </a:t>
            </a:r>
            <a:endParaRPr lang="en-US" sz="837" dirty="0"/>
          </a:p>
        </p:txBody>
      </p:sp>
      <p:pic>
        <p:nvPicPr>
          <p:cNvPr id="21" name="Image 8" descr="preencoded.png">    </p:cNvPr>
          <p:cNvPicPr>
            <a:picLocks noChangeAspect="1"/>
          </p:cNvPicPr>
          <p:nvPr/>
        </p:nvPicPr>
        <p:blipFill>
          <a:blip r:embed="rId9"/>
          <a:stretch>
            <a:fillRect/>
          </a:stretch>
        </p:blipFill>
        <p:spPr>
          <a:xfrm>
            <a:off x="214313" y="4780508"/>
            <a:ext cx="114300" cy="114300"/>
          </a:xfrm>
          <a:prstGeom prst="rect">
            <a:avLst/>
          </a:prstGeom>
        </p:spPr>
      </p:pic>
      <p:sp>
        <p:nvSpPr>
          <p:cNvPr id="22" name="Text 11"/>
          <p:cNvSpPr/>
          <p:nvPr/>
        </p:nvSpPr>
        <p:spPr>
          <a:xfrm>
            <a:off x="400050" y="4759077"/>
            <a:ext cx="2570718"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Market prices for final goods and services (GDP)</a:t>
            </a:r>
            <a:endParaRPr lang="en-US" sz="837" dirty="0"/>
          </a:p>
        </p:txBody>
      </p:sp>
      <p:pic>
        <p:nvPicPr>
          <p:cNvPr id="23" name="Image 9" descr="preencoded.png">    </p:cNvPr>
          <p:cNvPicPr>
            <a:picLocks noChangeAspect="1"/>
          </p:cNvPicPr>
          <p:nvPr/>
        </p:nvPicPr>
        <p:blipFill>
          <a:blip r:embed="rId10"/>
          <a:stretch>
            <a:fillRect/>
          </a:stretch>
        </p:blipFill>
        <p:spPr>
          <a:xfrm>
            <a:off x="214313" y="5009108"/>
            <a:ext cx="114300" cy="114300"/>
          </a:xfrm>
          <a:prstGeom prst="rect">
            <a:avLst/>
          </a:prstGeom>
        </p:spPr>
      </p:pic>
      <p:sp>
        <p:nvSpPr>
          <p:cNvPr id="24" name="Text 12"/>
          <p:cNvSpPr/>
          <p:nvPr/>
        </p:nvSpPr>
        <p:spPr>
          <a:xfrm>
            <a:off x="400050" y="4987677"/>
            <a:ext cx="2109415"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Factor costs for income measures (GDI)</a:t>
            </a:r>
            <a:endParaRPr lang="en-US" sz="837" dirty="0"/>
          </a:p>
        </p:txBody>
      </p:sp>
      <p:pic>
        <p:nvPicPr>
          <p:cNvPr id="25" name="Image 10" descr="preencoded.png">    </p:cNvPr>
          <p:cNvPicPr>
            <a:picLocks noChangeAspect="1"/>
          </p:cNvPicPr>
          <p:nvPr/>
        </p:nvPicPr>
        <p:blipFill>
          <a:blip r:embed="rId11"/>
          <a:stretch>
            <a:fillRect/>
          </a:stretch>
        </p:blipFill>
        <p:spPr>
          <a:xfrm>
            <a:off x="214313" y="5237708"/>
            <a:ext cx="114300" cy="114300"/>
          </a:xfrm>
          <a:prstGeom prst="rect">
            <a:avLst/>
          </a:prstGeom>
        </p:spPr>
      </p:pic>
      <p:sp>
        <p:nvSpPr>
          <p:cNvPr id="26" name="Text 13"/>
          <p:cNvSpPr/>
          <p:nvPr/>
        </p:nvSpPr>
        <p:spPr>
          <a:xfrm>
            <a:off x="400050" y="5216277"/>
            <a:ext cx="3283502" cy="171450"/>
          </a:xfrm>
          <a:prstGeom prst="rect">
            <a:avLst/>
          </a:prstGeom>
          <a:noFill/>
          <a:ln/>
        </p:spPr>
        <p:txBody>
          <a:bodyPr wrap="none" lIns="0" tIns="0" rIns="0" bIns="0" rtlCol="0" anchor="ctr">
            <a:spAutoFit/>
          </a:bodyPr>
          <a:lstStyle/>
          <a:p>
            <a:pPr indent="0" marL="0">
              <a:buNone/>
            </a:pPr>
            <a:r>
              <a:rPr lang="en-US" sz="837" dirty="0">
                <a:solidFill>
                  <a:srgbClr val="333333"/>
                </a:solidFill>
                <a:latin typeface="Noto Sans" pitchFamily="34" charset="0"/>
                <a:ea typeface="Noto Sans" pitchFamily="34" charset="-122"/>
                <a:cs typeface="Noto Sans" pitchFamily="34" charset="-120"/>
              </a:rPr>
              <a:t>Current dollars (nominal) and chained dollars (real) measures</a:t>
            </a:r>
            <a:endParaRPr lang="en-US" sz="837" dirty="0"/>
          </a:p>
        </p:txBody>
      </p:sp>
      <p:pic>
        <p:nvPicPr>
          <p:cNvPr id="27" name="Image 11" descr="preencoded.png">    </p:cNvPr>
          <p:cNvPicPr>
            <a:picLocks noChangeAspect="1"/>
          </p:cNvPicPr>
          <p:nvPr/>
        </p:nvPicPr>
        <p:blipFill>
          <a:blip r:embed="rId12"/>
          <a:stretch>
            <a:fillRect/>
          </a:stretch>
        </p:blipFill>
        <p:spPr>
          <a:xfrm>
            <a:off x="4873461" y="1290117"/>
            <a:ext cx="3929063" cy="35718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2025-07-07T17:27:50Z</dcterms:created>
  <dcterms:modified xsi:type="dcterms:W3CDTF">2025-07-07T17:27:50Z</dcterms:modified>
</cp:coreProperties>
</file>